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4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42" r:id="rId2"/>
    <p:sldId id="404" r:id="rId3"/>
    <p:sldId id="431" r:id="rId4"/>
    <p:sldId id="433" r:id="rId5"/>
    <p:sldId id="434" r:id="rId6"/>
    <p:sldId id="471" r:id="rId7"/>
    <p:sldId id="436" r:id="rId8"/>
    <p:sldId id="467" r:id="rId9"/>
    <p:sldId id="468" r:id="rId10"/>
    <p:sldId id="469" r:id="rId11"/>
    <p:sldId id="456" r:id="rId12"/>
    <p:sldId id="473" r:id="rId13"/>
    <p:sldId id="475" r:id="rId14"/>
    <p:sldId id="476" r:id="rId15"/>
    <p:sldId id="472" r:id="rId16"/>
    <p:sldId id="474" r:id="rId17"/>
    <p:sldId id="477" r:id="rId18"/>
    <p:sldId id="478" r:id="rId19"/>
    <p:sldId id="441" r:id="rId20"/>
    <p:sldId id="443" r:id="rId21"/>
    <p:sldId id="445" r:id="rId22"/>
    <p:sldId id="463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2B"/>
    <a:srgbClr val="FBFE2B"/>
    <a:srgbClr val="00FF00"/>
    <a:srgbClr val="B7A685"/>
    <a:srgbClr val="525254"/>
    <a:srgbClr val="222D3A"/>
    <a:srgbClr val="FFFFFF"/>
    <a:srgbClr val="222F3C"/>
    <a:srgbClr val="231F20"/>
    <a:srgbClr val="F0F2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2ACE1F-E821-46B4-B4FA-3D9705180BF4}" v="4" dt="2022-04-20T20:37:26.6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35" autoAdjust="0"/>
    <p:restoredTop sz="90377" autoAdjust="0"/>
  </p:normalViewPr>
  <p:slideViewPr>
    <p:cSldViewPr snapToGrid="0">
      <p:cViewPr varScale="1">
        <p:scale>
          <a:sx n="55" d="100"/>
          <a:sy n="55" d="100"/>
        </p:scale>
        <p:origin x="1133" y="50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9-30T06:19:39.311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333 1,'0'44,"-2"1,-7 42,7-76,1-2,-1 0,0-1,0 1,0-1,-2 2,3-8,1 0,-1-1,0 1,0-1,0 1,0-1,0 1,0-1,0 0,0 0,0 1,-1-1,1 0,-1 0,1 0,-1 0,1-1,-1 1,1 0,-1-1,0 1,1-1,-1 1,0-1,1 0,-1 0,0 0,0 0,1 0,0 0,0 0,0 0,0-1,0 1,0 0,0-1,0 1,0-1,0 1,0-1,0 0,0 1,1-1,-1 0,0 0,0 1,1-1,-1 0,1 0,-1 0,1 0,-1 0,1 0,-1 0,1 0,0 0,-1 0,0-5,0 1,0-1,0 0,0-3,1 7,-1-22,2-14,0 17,-1 0,-1-7,1 26,-1 0,1 0,0 0,-1 1,1-1,-1 0,1 0,-1 1,0-1,0 0,0 1,0-1,0 1,0-1,0 1,-1-1,1 1,0 0,-2-1,1 1,1 0,-1 0,0 1,1-1,-1 1,0-1,1 1,-1 0,0 0,0 0,1 0,-1 0,0 0,0 0,0 0,1 1,-1-1,0 1,1-1,-1 1,0 0,-7 3,0 0,0 1,1 0,-1 1,1 0,0 0,1 1,0 0,0 0,0 1,1 0,0 0,-2 3,4-3,-3 2,1 0,-1-1,0 1,-1-1,0-1,-5 4,-4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9-30T06:19:44.016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0 1191,'4'-11,"-1"5,5-19,-2 0,1-13,1-5,-4 28,1 0,1 0,0 1,6-9,3-9,2-8,8-28,-19 51,-2-1,0 0,-1 0,-1-1,-1-5,-1-201,-1 91,1-195,0 311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9-23T17:44:02.231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333 1,'0'44,"-2"1,-7 42,7-76,1-2,-1 0,0-1,0 1,0-1,-2 2,3-8,1 0,-1-1,0 1,0-1,0 1,0-1,0 1,0-1,0 0,0 0,0 1,-1-1,1 0,-1 0,1 0,-1 0,1-1,-1 1,1 0,-1-1,0 1,1-1,-1 1,0-1,1 0,-1 0,0 0,0 0,1 0,0 0,0 0,0 0,0-1,0 1,0 0,0-1,0 1,0-1,0 1,0-1,0 0,0 1,1-1,-1 0,0 0,0 1,1-1,-1 0,1 0,-1 0,1 0,-1 0,1 0,-1 0,1 0,0 0,-1 0,0-5,0 1,0-1,0 0,0-3,1 7,-1-22,2-14,0 17,-1 0,-1-7,1 26,-1 0,1 0,0 0,-1 1,1-1,-1 0,1 0,-1 1,0-1,0 0,0 1,0-1,0 1,0-1,0 1,-1-1,1 1,0 0,-2-1,1 1,1 0,-1 0,0 1,1-1,-1 1,0-1,1 1,-1 0,0 0,0 0,1 0,-1 0,0 0,0 0,0 0,1 1,-1-1,0 1,1-1,-1 1,0 0,-7 3,0 0,0 1,1 0,-1 1,1 0,0 0,1 1,0 0,0 0,0 1,1 0,0 0,-2 3,4-3,-3 2,1 0,-1-1,0 1,-1-1,0-1,-5 4,-4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9-23T17:44:02.232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0 1191,'4'-11,"-1"5,5-19,-2 0,1-13,1-5,-4 28,1 0,1 0,0 1,6-9,3-9,2-8,8-28,-19 51,-2-1,0 0,-1 0,-1-1,-1-5,-1-201,-1 91,1-195,0 311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621614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749282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581224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26911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531556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600821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387242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1589002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792801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6096759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5364246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2697246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7498132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4780562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724839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0683944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9013570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4533617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2285088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24808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28" Type="http://schemas.microsoft.com/office/2007/relationships/hdphoto" Target="../media/hdphoto2.wdp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Relationship Id="rId27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3578"/>
            <a:ext cx="3352799" cy="11278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5" Type="http://schemas.openxmlformats.org/officeDocument/2006/relationships/image" Target="../media/image15.png"/><Relationship Id="rId4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4.xml"/><Relationship Id="rId5" Type="http://schemas.openxmlformats.org/officeDocument/2006/relationships/image" Target="../media/image15.png"/><Relationship Id="rId4" Type="http://schemas.openxmlformats.org/officeDocument/2006/relationships/customXml" Target="../ink/ink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6.GIF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11" Type="http://schemas.microsoft.com/office/2007/relationships/hdphoto" Target="../media/hdphoto3.wdp"/><Relationship Id="rId5" Type="http://schemas.openxmlformats.org/officeDocument/2006/relationships/image" Target="../media/image10.png"/><Relationship Id="rId10" Type="http://schemas.openxmlformats.org/officeDocument/2006/relationships/image" Target="../media/image19.png"/><Relationship Id="rId4" Type="http://schemas.openxmlformats.org/officeDocument/2006/relationships/image" Target="../media/image9.jpeg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12" Type="http://schemas.microsoft.com/office/2007/relationships/hdphoto" Target="../media/hdphoto7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microsoft.com/office/2007/relationships/hdphoto" Target="../media/hdphoto3.wdp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0" Type="http://schemas.microsoft.com/office/2007/relationships/hdphoto" Target="../media/hdphoto6.wdp"/><Relationship Id="rId4" Type="http://schemas.microsoft.com/office/2007/relationships/hdphoto" Target="../media/hdphoto4.wdp"/><Relationship Id="rId9" Type="http://schemas.openxmlformats.org/officeDocument/2006/relationships/image" Target="../media/image22.png"/><Relationship Id="rId14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7.jpe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microsoft.com/office/2007/relationships/hdphoto" Target="../media/hdphoto10.wdp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57.jpeg"/><Relationship Id="rId4" Type="http://schemas.microsoft.com/office/2007/relationships/hdphoto" Target="../media/hdphoto1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3361" y="1887357"/>
            <a:ext cx="7620001" cy="1622605"/>
          </a:xfrm>
        </p:spPr>
        <p:txBody>
          <a:bodyPr>
            <a:normAutofit fontScale="90000"/>
          </a:bodyPr>
          <a:lstStyle/>
          <a:p>
            <a:r>
              <a:rPr lang="en-US" dirty="0"/>
              <a:t>ADAC Annual Meeting</a:t>
            </a:r>
            <a:br>
              <a:rPr lang="en-US" dirty="0"/>
            </a:br>
            <a:r>
              <a:rPr lang="en-US" sz="3600" dirty="0"/>
              <a:t>Marine IP - Detection and Mapping of Oil Under Ice: A Ruggedized Field Kit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2384" y="3964612"/>
            <a:ext cx="6633644" cy="1606716"/>
          </a:xfrm>
        </p:spPr>
        <p:txBody>
          <a:bodyPr/>
          <a:lstStyle/>
          <a:p>
            <a:r>
              <a:rPr lang="en-US" dirty="0"/>
              <a:t>PI Dr. Scott Socolofsky, Texas A&amp;M University</a:t>
            </a:r>
          </a:p>
          <a:p>
            <a:r>
              <a:rPr lang="en-US" dirty="0"/>
              <a:t>Researcher Kari Walker, IntelliSense Marine LLC</a:t>
            </a: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6" b="4616"/>
          <a:stretch>
            <a:fillRect/>
          </a:stretch>
        </p:blipFill>
        <p:spPr>
          <a:xfrm>
            <a:off x="8156028" y="2156816"/>
            <a:ext cx="3733800" cy="2244725"/>
          </a:xfrm>
        </p:spPr>
      </p:pic>
      <p:pic>
        <p:nvPicPr>
          <p:cNvPr id="5" name="image23.png">
            <a:extLst>
              <a:ext uri="{FF2B5EF4-FFF2-40B4-BE49-F238E27FC236}">
                <a16:creationId xmlns:a16="http://schemas.microsoft.com/office/drawing/2014/main" id="{F959141D-A765-4D0C-AB51-3ED71E18AB5E}"/>
              </a:ext>
            </a:extLst>
          </p:cNvPr>
          <p:cNvPicPr/>
          <p:nvPr/>
        </p:nvPicPr>
        <p:blipFill rotWithShape="1">
          <a:blip r:embed="rId3"/>
          <a:srcRect t="48536"/>
          <a:stretch/>
        </p:blipFill>
        <p:spPr>
          <a:xfrm>
            <a:off x="8156029" y="3294434"/>
            <a:ext cx="3733800" cy="1107106"/>
          </a:xfrm>
          <a:prstGeom prst="rect">
            <a:avLst/>
          </a:prstGeom>
          <a:ln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DC830B-4148-4C3F-A600-AD9E54DC6694}"/>
              </a:ext>
            </a:extLst>
          </p:cNvPr>
          <p:cNvSpPr/>
          <p:nvPr/>
        </p:nvSpPr>
        <p:spPr>
          <a:xfrm>
            <a:off x="10121204" y="3000207"/>
            <a:ext cx="1768624" cy="23417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3B0FFA-2FDC-48A9-BDCC-7FCAEBB3C9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96">
            <a:off x="8169009" y="2675873"/>
            <a:ext cx="1996744" cy="500222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2D5C25-C8A7-4290-A188-8C67A1B451E5}"/>
              </a:ext>
            </a:extLst>
          </p:cNvPr>
          <p:cNvCxnSpPr>
            <a:cxnSpLocks/>
          </p:cNvCxnSpPr>
          <p:nvPr/>
        </p:nvCxnSpPr>
        <p:spPr>
          <a:xfrm flipH="1" flipV="1">
            <a:off x="9601200" y="3105912"/>
            <a:ext cx="176784" cy="3230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91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838" y="805265"/>
            <a:ext cx="11414974" cy="1232053"/>
          </a:xfrm>
        </p:spPr>
        <p:txBody>
          <a:bodyPr>
            <a:noAutofit/>
          </a:bodyPr>
          <a:lstStyle/>
          <a:p>
            <a:r>
              <a:rPr lang="en-US" dirty="0"/>
              <a:t>ADAC Project: Marine Induced Polarization Methods for the Detection and Mapping of Oil in an Arctic Marine Oil Spill – Ruggedized Field Kit Production and Testing</a:t>
            </a: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614630" y="2194587"/>
            <a:ext cx="11137182" cy="3713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• </a:t>
            </a:r>
            <a:r>
              <a:rPr lang="en-US" sz="2200" dirty="0"/>
              <a:t>Project Principal Investigator: Dr. Scott Socolofsky, Texas A&amp;M University</a:t>
            </a:r>
          </a:p>
          <a:p>
            <a:endParaRPr lang="en-US" sz="2200" dirty="0"/>
          </a:p>
          <a:p>
            <a:r>
              <a:rPr lang="en-US" sz="2200" dirty="0"/>
              <a:t>• Supporting Team: </a:t>
            </a:r>
          </a:p>
          <a:p>
            <a:pPr marL="514350" lvl="1" indent="-285750"/>
            <a:r>
              <a:rPr lang="en-US" sz="2200" dirty="0"/>
              <a:t>Ms. Kari Walker and Mr. Kevin Hand, IntelliSense Marine</a:t>
            </a:r>
          </a:p>
          <a:p>
            <a:pPr marL="514350" lvl="1" indent="-285750"/>
            <a:r>
              <a:rPr lang="en-US" sz="2200" dirty="0"/>
              <a:t>Mr. Art Wright, Mr. Jay Radler and Mr. Todd Stedman, Induced Polarization Associates</a:t>
            </a:r>
          </a:p>
          <a:p>
            <a:pPr marL="514350" lvl="1" indent="-285750"/>
            <a:r>
              <a:rPr lang="en-US" sz="2200" dirty="0"/>
              <a:t>Mr. Nathan Lamie, Lead Engineer/Facility Operator, Cold Regions Research and Engineering Laboratory, U.S. Army Corps of Engineers</a:t>
            </a:r>
          </a:p>
          <a:p>
            <a:r>
              <a:rPr lang="en-US" sz="2200" dirty="0"/>
              <a:t>• Project Champion: LCDR Clifton Graham, CG-MER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</p:spTree>
    <p:extLst>
      <p:ext uri="{BB962C8B-B14F-4D97-AF65-F5344CB8AC3E}">
        <p14:creationId xmlns:p14="http://schemas.microsoft.com/office/powerpoint/2010/main" val="1629407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24.png">
            <a:extLst>
              <a:ext uri="{FF2B5EF4-FFF2-40B4-BE49-F238E27FC236}">
                <a16:creationId xmlns:a16="http://schemas.microsoft.com/office/drawing/2014/main" id="{A3DB2F10-988C-44E1-BAA7-9A24AFF28822}"/>
              </a:ext>
            </a:extLst>
          </p:cNvPr>
          <p:cNvPicPr/>
          <p:nvPr/>
        </p:nvPicPr>
        <p:blipFill rotWithShape="1">
          <a:blip r:embed="rId3"/>
          <a:srcRect l="41203" t="6453" r="1189" b="2052"/>
          <a:stretch/>
        </p:blipFill>
        <p:spPr>
          <a:xfrm>
            <a:off x="8068962" y="3614351"/>
            <a:ext cx="3912002" cy="2436901"/>
          </a:xfrm>
          <a:prstGeom prst="rect">
            <a:avLst/>
          </a:prstGeom>
          <a:ln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99301"/>
          </a:xfrm>
        </p:spPr>
        <p:txBody>
          <a:bodyPr>
            <a:normAutofit/>
          </a:bodyPr>
          <a:lstStyle/>
          <a:p>
            <a:pPr>
              <a:lnSpc>
                <a:spcPct val="0"/>
              </a:lnSpc>
            </a:pPr>
            <a:r>
              <a:rPr lang="en-US" altLang="en-US" dirty="0"/>
              <a:t>Marine IP: Project Description and Baseline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3" y="1181312"/>
            <a:ext cx="7842969" cy="4134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Project Description: </a:t>
            </a:r>
            <a:r>
              <a:rPr lang="en-US" sz="2200" dirty="0"/>
              <a:t>Federal on-scene spill responders need remote sensing</a:t>
            </a:r>
            <a:r>
              <a:rPr lang="en-US" sz="2200" b="1" dirty="0"/>
              <a:t> </a:t>
            </a:r>
            <a:r>
              <a:rPr lang="en-US" sz="2200" dirty="0"/>
              <a:t>tools to detect and map oil in the open-Arctic ocean, broken ice fields, as well as oil under and within ice.    </a:t>
            </a:r>
          </a:p>
          <a:p>
            <a:r>
              <a:rPr lang="en-US" sz="2200" dirty="0"/>
              <a:t>This research effort will build and test hardware and software for an Arctic-Ready Marine Induced Polarization (Marine IP) System, which locates and assesses polarizable mineral and particle distributions - such as hydrocarbons - in water, ice and in sediment.  </a:t>
            </a:r>
          </a:p>
          <a:p>
            <a:endParaRPr lang="en-US" dirty="0"/>
          </a:p>
          <a:p>
            <a:r>
              <a:rPr lang="en-US" sz="2400" b="1" dirty="0">
                <a:solidFill>
                  <a:srgbClr val="00B0F0"/>
                </a:solidFill>
              </a:rPr>
              <a:t>Baseline: </a:t>
            </a:r>
            <a:r>
              <a:rPr lang="en-US" sz="2200" dirty="0"/>
              <a:t>Marine IP has shown strong promise to serve as a tool for the detection and mapping of oil under ice and in seafloor sediment. A robust, Arctic-Ready Marine IP system needs to be developed to mitigate the harsh conditions of the Arctic. </a:t>
            </a:r>
          </a:p>
        </p:txBody>
      </p:sp>
      <p:pic>
        <p:nvPicPr>
          <p:cNvPr id="6" name="image24.png">
            <a:extLst>
              <a:ext uri="{FF2B5EF4-FFF2-40B4-BE49-F238E27FC236}">
                <a16:creationId xmlns:a16="http://schemas.microsoft.com/office/drawing/2014/main" id="{9F19C424-E290-4C0E-AC32-FE64E4E6F07E}"/>
              </a:ext>
            </a:extLst>
          </p:cNvPr>
          <p:cNvPicPr/>
          <p:nvPr/>
        </p:nvPicPr>
        <p:blipFill rotWithShape="1">
          <a:blip r:embed="rId3"/>
          <a:srcRect l="1575" t="2924" r="63163" b="8725"/>
          <a:stretch/>
        </p:blipFill>
        <p:spPr>
          <a:xfrm>
            <a:off x="8396982" y="1462900"/>
            <a:ext cx="3380661" cy="2393166"/>
          </a:xfrm>
          <a:prstGeom prst="rect">
            <a:avLst/>
          </a:prstGeom>
          <a:ln/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D412A91-AD93-4DA7-8A50-77B85E4C1505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</p:spTree>
    <p:extLst>
      <p:ext uri="{BB962C8B-B14F-4D97-AF65-F5344CB8AC3E}">
        <p14:creationId xmlns:p14="http://schemas.microsoft.com/office/powerpoint/2010/main" val="3821778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627" y="198778"/>
            <a:ext cx="9072168" cy="960582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Method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80645" y="1106935"/>
            <a:ext cx="3892723" cy="4134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Oil on and within seafloor sediment: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A cable is towed behind a vessel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Transmit electrodes emit a controlled electrical current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Receiver electrodes measure changes in the return signal caused by substances encountered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02F682C-EE4D-47B8-B59C-92636BB3AD5D}"/>
              </a:ext>
            </a:extLst>
          </p:cNvPr>
          <p:cNvGrpSpPr/>
          <p:nvPr/>
        </p:nvGrpSpPr>
        <p:grpSpPr>
          <a:xfrm>
            <a:off x="4232188" y="910584"/>
            <a:ext cx="7696989" cy="3960377"/>
            <a:chOff x="4232188" y="1616640"/>
            <a:chExt cx="7696989" cy="396037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ED8EA8D-209C-4569-99A0-11974F629F16}"/>
                </a:ext>
              </a:extLst>
            </p:cNvPr>
            <p:cNvGrpSpPr/>
            <p:nvPr/>
          </p:nvGrpSpPr>
          <p:grpSpPr>
            <a:xfrm>
              <a:off x="4232188" y="1616640"/>
              <a:ext cx="7696989" cy="3960377"/>
              <a:chOff x="3897454" y="1533678"/>
              <a:chExt cx="7850046" cy="3624718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31F4019-BCA7-4A19-9748-0177878C07F0}"/>
                  </a:ext>
                </a:extLst>
              </p:cNvPr>
              <p:cNvGrpSpPr/>
              <p:nvPr/>
            </p:nvGrpSpPr>
            <p:grpSpPr>
              <a:xfrm>
                <a:off x="3897454" y="1533678"/>
                <a:ext cx="7850046" cy="3624718"/>
                <a:chOff x="3897454" y="1533678"/>
                <a:chExt cx="7850046" cy="3624718"/>
              </a:xfrm>
            </p:grpSpPr>
            <p:pic>
              <p:nvPicPr>
                <p:cNvPr id="7" name="image23.png">
                  <a:extLst>
                    <a:ext uri="{FF2B5EF4-FFF2-40B4-BE49-F238E27FC236}">
                      <a16:creationId xmlns:a16="http://schemas.microsoft.com/office/drawing/2014/main" id="{84FE92E4-C111-40EE-B959-39B516A6A22B}"/>
                    </a:ext>
                  </a:extLst>
                </p:cNvPr>
                <p:cNvPicPr/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>
                <a:xfrm>
                  <a:off x="3897454" y="1533678"/>
                  <a:ext cx="7850046" cy="3624718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1786191-5B58-4B18-8C10-2205BFE06557}"/>
                    </a:ext>
                  </a:extLst>
                </p:cNvPr>
                <p:cNvSpPr/>
                <p:nvPr/>
              </p:nvSpPr>
              <p:spPr>
                <a:xfrm>
                  <a:off x="5493088" y="3571413"/>
                  <a:ext cx="415047" cy="239949"/>
                </a:xfrm>
                <a:prstGeom prst="rect">
                  <a:avLst/>
                </a:prstGeom>
                <a:solidFill>
                  <a:srgbClr val="21313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02BE6C6D-9A98-4A1D-A1DC-BDFB2EB14DF1}"/>
                    </a:ext>
                  </a:extLst>
                </p:cNvPr>
                <p:cNvSpPr/>
                <p:nvPr/>
              </p:nvSpPr>
              <p:spPr>
                <a:xfrm>
                  <a:off x="7746663" y="3741906"/>
                  <a:ext cx="3349354" cy="363166"/>
                </a:xfrm>
                <a:prstGeom prst="rect">
                  <a:avLst/>
                </a:prstGeom>
                <a:solidFill>
                  <a:srgbClr val="21313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A5B25AE-948B-4508-8DD0-45308B60DB09}"/>
                  </a:ext>
                </a:extLst>
              </p:cNvPr>
              <p:cNvSpPr txBox="1"/>
              <p:nvPr/>
            </p:nvSpPr>
            <p:spPr>
              <a:xfrm>
                <a:off x="9802830" y="3429000"/>
                <a:ext cx="13231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10000"/>
                        <a:lumOff val="90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Receiver Electrodes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478DEAF-46B0-463B-91D9-5240CF860AFE}"/>
                  </a:ext>
                </a:extLst>
              </p:cNvPr>
              <p:cNvSpPr txBox="1"/>
              <p:nvPr/>
            </p:nvSpPr>
            <p:spPr>
              <a:xfrm>
                <a:off x="5460322" y="3491332"/>
                <a:ext cx="4805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10000"/>
                        <a:lumOff val="90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Oil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DC85ADD-0ECE-4CF0-B69E-274A97D54B3C}"/>
                  </a:ext>
                </a:extLst>
              </p:cNvPr>
              <p:cNvSpPr txBox="1"/>
              <p:nvPr/>
            </p:nvSpPr>
            <p:spPr>
              <a:xfrm>
                <a:off x="8420734" y="3418056"/>
                <a:ext cx="141209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10000"/>
                        <a:lumOff val="90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Transmit Electrodes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725B796-6ED0-4E43-AFE1-E4870014E452}"/>
                  </a:ext>
                </a:extLst>
              </p:cNvPr>
              <p:cNvSpPr txBox="1"/>
              <p:nvPr/>
            </p:nvSpPr>
            <p:spPr>
              <a:xfrm>
                <a:off x="7157548" y="3725832"/>
                <a:ext cx="126112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10000"/>
                        <a:lumOff val="90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Depressor</a:t>
                </a:r>
              </a:p>
            </p:txBody>
          </p:sp>
        </p:grp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4732891-D885-4975-AE18-5EA8D8700AFA}"/>
                </a:ext>
              </a:extLst>
            </p:cNvPr>
            <p:cNvSpPr/>
            <p:nvPr/>
          </p:nvSpPr>
          <p:spPr>
            <a:xfrm>
              <a:off x="8999371" y="4426152"/>
              <a:ext cx="182207" cy="28363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EFD84AA-3134-4DCE-BBAC-533863963D73}"/>
                </a:ext>
              </a:extLst>
            </p:cNvPr>
            <p:cNvSpPr/>
            <p:nvPr/>
          </p:nvSpPr>
          <p:spPr>
            <a:xfrm>
              <a:off x="9309428" y="4426152"/>
              <a:ext cx="182207" cy="28363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B12DB70A-D9BF-4D95-A489-38D72FBC61BE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</p:spTree>
    <p:extLst>
      <p:ext uri="{BB962C8B-B14F-4D97-AF65-F5344CB8AC3E}">
        <p14:creationId xmlns:p14="http://schemas.microsoft.com/office/powerpoint/2010/main" val="4006266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 txBox="1">
            <a:spLocks/>
          </p:cNvSpPr>
          <p:nvPr/>
        </p:nvSpPr>
        <p:spPr>
          <a:xfrm>
            <a:off x="350784" y="1440930"/>
            <a:ext cx="3566882" cy="40497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Oil-Under-Ice testing: CRREL Testing Facility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A cable streamed under tank 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Transmit electrodes emit a controlled electrical current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Receiver electrodes measure changes in the signal due to substances encountered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718280E-C7F1-41AD-AAAA-C3B9EB496F87}"/>
              </a:ext>
            </a:extLst>
          </p:cNvPr>
          <p:cNvSpPr txBox="1"/>
          <p:nvPr/>
        </p:nvSpPr>
        <p:spPr>
          <a:xfrm>
            <a:off x="9990972" y="2980722"/>
            <a:ext cx="19390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Induced Polarization Streamer Tail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35BBDAA2-779E-4E5D-98B2-64ECAC05F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11" y="424657"/>
            <a:ext cx="9072168" cy="960582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Method</a:t>
            </a:r>
            <a:endParaRPr lang="en-US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259BF6B-69C4-402A-9F05-2327B9284C00}"/>
              </a:ext>
            </a:extLst>
          </p:cNvPr>
          <p:cNvGrpSpPr/>
          <p:nvPr/>
        </p:nvGrpSpPr>
        <p:grpSpPr>
          <a:xfrm>
            <a:off x="4121714" y="2440800"/>
            <a:ext cx="7860186" cy="3999861"/>
            <a:chOff x="4121714" y="2440800"/>
            <a:chExt cx="7860186" cy="3999861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31F490C-1C32-412B-8329-E1FD78648532}"/>
                </a:ext>
              </a:extLst>
            </p:cNvPr>
            <p:cNvGrpSpPr/>
            <p:nvPr/>
          </p:nvGrpSpPr>
          <p:grpSpPr>
            <a:xfrm>
              <a:off x="4121714" y="2440800"/>
              <a:ext cx="7860186" cy="3999861"/>
              <a:chOff x="4121714" y="2440800"/>
              <a:chExt cx="7860186" cy="3999861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38AC9E1F-5498-40D2-A415-DD177DC35DD7}"/>
                  </a:ext>
                </a:extLst>
              </p:cNvPr>
              <p:cNvGrpSpPr/>
              <p:nvPr/>
            </p:nvGrpSpPr>
            <p:grpSpPr>
              <a:xfrm>
                <a:off x="4121714" y="2440800"/>
                <a:ext cx="7860186" cy="3999861"/>
                <a:chOff x="4121714" y="2440800"/>
                <a:chExt cx="7860186" cy="3999861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65E974F9-CEAE-465F-BD1D-FD6DEC3BBC7D}"/>
                    </a:ext>
                  </a:extLst>
                </p:cNvPr>
                <p:cNvGrpSpPr/>
                <p:nvPr/>
              </p:nvGrpSpPr>
              <p:grpSpPr>
                <a:xfrm>
                  <a:off x="4121714" y="2440800"/>
                  <a:ext cx="7860186" cy="3999861"/>
                  <a:chOff x="4121714" y="2440800"/>
                  <a:chExt cx="7860186" cy="3999861"/>
                </a:xfrm>
              </p:grpSpPr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A58F0881-52EA-4F45-BFC8-7D76DA3A83A2}"/>
                      </a:ext>
                    </a:extLst>
                  </p:cNvPr>
                  <p:cNvGrpSpPr/>
                  <p:nvPr/>
                </p:nvGrpSpPr>
                <p:grpSpPr>
                  <a:xfrm>
                    <a:off x="4121714" y="2440800"/>
                    <a:ext cx="7860186" cy="3999861"/>
                    <a:chOff x="4121714" y="2440800"/>
                    <a:chExt cx="7860186" cy="3999861"/>
                  </a:xfrm>
                </p:grpSpPr>
                <p:grpSp>
                  <p:nvGrpSpPr>
                    <p:cNvPr id="41" name="Group 40">
                      <a:extLst>
                        <a:ext uri="{FF2B5EF4-FFF2-40B4-BE49-F238E27FC236}">
                          <a16:creationId xmlns:a16="http://schemas.microsoft.com/office/drawing/2014/main" id="{671719BB-200F-484B-8F55-196EA6CA31E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21714" y="2440800"/>
                      <a:ext cx="7860186" cy="3999861"/>
                      <a:chOff x="4163200" y="2679800"/>
                      <a:chExt cx="7860186" cy="3999861"/>
                    </a:xfrm>
                  </p:grpSpPr>
                  <p:pic>
                    <p:nvPicPr>
                      <p:cNvPr id="17" name="image10.png">
                        <a:extLst>
                          <a:ext uri="{FF2B5EF4-FFF2-40B4-BE49-F238E27FC236}">
                            <a16:creationId xmlns:a16="http://schemas.microsoft.com/office/drawing/2014/main" id="{6309CF58-9490-4710-9BBC-300FF6A2D4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>
                      <a:xfrm>
                        <a:off x="4163200" y="2830407"/>
                        <a:ext cx="7860186" cy="3849254"/>
                      </a:xfrm>
                      <a:prstGeom prst="rect">
                        <a:avLst/>
                      </a:prstGeom>
                      <a:ln/>
                    </p:spPr>
                  </p:pic>
                  <p:grpSp>
                    <p:nvGrpSpPr>
                      <p:cNvPr id="35" name="Group 34">
                        <a:extLst>
                          <a:ext uri="{FF2B5EF4-FFF2-40B4-BE49-F238E27FC236}">
                            <a16:creationId xmlns:a16="http://schemas.microsoft.com/office/drawing/2014/main" id="{70D4778C-DBC8-4A85-83F9-31F4EFA0843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857345" y="2679800"/>
                        <a:ext cx="7062280" cy="1709613"/>
                        <a:chOff x="4857345" y="2679800"/>
                        <a:chExt cx="7062280" cy="1709613"/>
                      </a:xfrm>
                    </p:grpSpPr>
                    <p:sp>
                      <p:nvSpPr>
                        <p:cNvPr id="19" name="Rectangle 18">
                          <a:extLst>
                            <a:ext uri="{FF2B5EF4-FFF2-40B4-BE49-F238E27FC236}">
                              <a16:creationId xmlns:a16="http://schemas.microsoft.com/office/drawing/2014/main" id="{CF1584E9-3E71-471C-A757-8C0592FE0B2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944910" y="2814453"/>
                          <a:ext cx="1974715" cy="1498400"/>
                        </a:xfrm>
                        <a:prstGeom prst="rect">
                          <a:avLst/>
                        </a:prstGeom>
                        <a:solidFill>
                          <a:srgbClr val="222E3A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  <p:sp>
                      <p:nvSpPr>
                        <p:cNvPr id="26" name="Rectangle 25">
                          <a:extLst>
                            <a:ext uri="{FF2B5EF4-FFF2-40B4-BE49-F238E27FC236}">
                              <a16:creationId xmlns:a16="http://schemas.microsoft.com/office/drawing/2014/main" id="{6840A1A8-8D3C-4704-B168-32E5A40DD2A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57345" y="3197332"/>
                          <a:ext cx="977629" cy="732642"/>
                        </a:xfrm>
                        <a:prstGeom prst="rect">
                          <a:avLst/>
                        </a:prstGeom>
                        <a:solidFill>
                          <a:srgbClr val="213440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  <p:sp>
                      <p:nvSpPr>
                        <p:cNvPr id="27" name="TextBox 26">
                          <a:extLst>
                            <a:ext uri="{FF2B5EF4-FFF2-40B4-BE49-F238E27FC236}">
                              <a16:creationId xmlns:a16="http://schemas.microsoft.com/office/drawing/2014/main" id="{B38199ED-CBD9-440D-8D10-E6F317AA2F1E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934033" y="3636922"/>
                          <a:ext cx="919262" cy="64633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dirty="0"/>
                            <a:t>Control line</a:t>
                          </a:r>
                        </a:p>
                      </p:txBody>
                    </p:sp>
                    <p:cxnSp>
                      <p:nvCxnSpPr>
                        <p:cNvPr id="29" name="Straight Arrow Connector 28">
                          <a:extLst>
                            <a:ext uri="{FF2B5EF4-FFF2-40B4-BE49-F238E27FC236}">
                              <a16:creationId xmlns:a16="http://schemas.microsoft.com/office/drawing/2014/main" id="{086CB93C-F558-4B27-BFFE-59FE8164D4E3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 flipH="1">
                          <a:off x="4990533" y="4007796"/>
                          <a:ext cx="121353" cy="249334"/>
                        </a:xfrm>
                        <a:prstGeom prst="straightConnector1">
                          <a:avLst/>
                        </a:prstGeom>
                        <a:ln w="28575" cap="flat" cmpd="sng" algn="ctr">
                          <a:solidFill>
                            <a:schemeClr val="dk1"/>
                          </a:solidFill>
                          <a:prstDash val="solid"/>
                          <a:round/>
                          <a:headEnd type="none" w="med" len="med"/>
                          <a:tailEnd type="arrow" w="med" len="med"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1" name="Straight Arrow Connector 30">
                          <a:extLst>
                            <a:ext uri="{FF2B5EF4-FFF2-40B4-BE49-F238E27FC236}">
                              <a16:creationId xmlns:a16="http://schemas.microsoft.com/office/drawing/2014/main" id="{918EB45B-6971-46A9-AC0F-592CF9445A88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11083170" y="4147567"/>
                          <a:ext cx="139306" cy="241846"/>
                        </a:xfrm>
                        <a:prstGeom prst="straightConnector1">
                          <a:avLst/>
                        </a:prstGeom>
                        <a:ln w="28575" cap="flat" cmpd="sng" algn="ctr">
                          <a:solidFill>
                            <a:schemeClr val="dk1"/>
                          </a:solidFill>
                          <a:prstDash val="solid"/>
                          <a:round/>
                          <a:headEnd type="none" w="med" len="med"/>
                          <a:tailEnd type="arrow" w="med" len="med"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33" name="Rectangle 32">
                          <a:extLst>
                            <a:ext uri="{FF2B5EF4-FFF2-40B4-BE49-F238E27FC236}">
                              <a16:creationId xmlns:a16="http://schemas.microsoft.com/office/drawing/2014/main" id="{EFCA3DCF-FF75-4A0F-8798-70B83063263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47609" y="2679800"/>
                          <a:ext cx="3375251" cy="1498400"/>
                        </a:xfrm>
                        <a:prstGeom prst="rect">
                          <a:avLst/>
                        </a:prstGeom>
                        <a:solidFill>
                          <a:srgbClr val="21333F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  <p:sp>
                      <p:nvSpPr>
                        <p:cNvPr id="6" name="TextBox 5">
                          <a:extLst>
                            <a:ext uri="{FF2B5EF4-FFF2-40B4-BE49-F238E27FC236}">
                              <a16:creationId xmlns:a16="http://schemas.microsoft.com/office/drawing/2014/main" id="{103EC774-BE8D-407A-B573-89DB5E39D1B5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096000" y="3175257"/>
                          <a:ext cx="1939047" cy="92333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dirty="0"/>
                            <a:t>Transmit (red) and receive (green) electrodes</a:t>
                          </a:r>
                        </a:p>
                      </p:txBody>
                    </p:sp>
                    <p:sp>
                      <p:nvSpPr>
                        <p:cNvPr id="34" name="Rectangle 33">
                          <a:extLst>
                            <a:ext uri="{FF2B5EF4-FFF2-40B4-BE49-F238E27FC236}">
                              <a16:creationId xmlns:a16="http://schemas.microsoft.com/office/drawing/2014/main" id="{72484A81-8AFA-4610-AC86-B63F95092FB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001329" y="2680930"/>
                          <a:ext cx="1867710" cy="1498400"/>
                        </a:xfrm>
                        <a:prstGeom prst="rect">
                          <a:avLst/>
                        </a:prstGeom>
                        <a:solidFill>
                          <a:srgbClr val="22303C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  <p:sp>
                      <p:nvSpPr>
                        <p:cNvPr id="20" name="TextBox 19">
                          <a:extLst>
                            <a:ext uri="{FF2B5EF4-FFF2-40B4-BE49-F238E27FC236}">
                              <a16:creationId xmlns:a16="http://schemas.microsoft.com/office/drawing/2014/main" id="{FAD72BF6-1695-4097-815C-E496255CF07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8258782" y="3452256"/>
                          <a:ext cx="1939047" cy="64633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dirty="0"/>
                            <a:t>Buoys (yellow) provide flotation</a:t>
                          </a:r>
                        </a:p>
                      </p:txBody>
                    </p:sp>
                  </p:grpSp>
                  <mc:AlternateContent xmlns:mc="http://schemas.openxmlformats.org/markup-compatibility/2006" xmlns:p14="http://schemas.microsoft.com/office/powerpoint/2010/main">
                    <mc:Choice Requires="p14">
                      <p:contentPart p14:bwMode="auto" r:id="rId4">
                        <p14:nvContentPartPr>
                          <p14:cNvPr id="36" name="Ink 35">
                            <a:extLst>
                              <a:ext uri="{FF2B5EF4-FFF2-40B4-BE49-F238E27FC236}">
                                <a16:creationId xmlns:a16="http://schemas.microsoft.com/office/drawing/2014/main" id="{7A03ECFF-313B-4C2B-85C6-37C1E847DADE}"/>
                              </a:ext>
                            </a:extLst>
                          </p14:cNvPr>
                          <p14:cNvContentPartPr/>
                          <p14:nvPr/>
                        </p14:nvContentPartPr>
                        <p14:xfrm>
                          <a:off x="11786990" y="4220888"/>
                          <a:ext cx="120240" cy="96480"/>
                        </p14:xfrm>
                      </p:contentPart>
                    </mc:Choice>
                    <mc:Fallback xmlns="">
                      <p:pic>
                        <p:nvPicPr>
                          <p:cNvPr id="36" name="Ink 35">
                            <a:extLst>
                              <a:ext uri="{FF2B5EF4-FFF2-40B4-BE49-F238E27FC236}">
                                <a16:creationId xmlns:a16="http://schemas.microsoft.com/office/drawing/2014/main" id="{7A03ECFF-313B-4C2B-85C6-37C1E847DADE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11750990" y="4185248"/>
                            <a:ext cx="191880" cy="168120"/>
                          </a:xfrm>
                          <a:prstGeom prst="rect">
                            <a:avLst/>
                          </a:prstGeom>
                        </p:spPr>
                      </p:pic>
                    </mc:Fallback>
                  </mc:AlternateContent>
                  <mc:AlternateContent xmlns:mc="http://schemas.openxmlformats.org/markup-compatibility/2006" xmlns:p14="http://schemas.microsoft.com/office/powerpoint/2010/main">
                    <mc:Choice Requires="p14">
                      <p:contentPart p14:bwMode="auto" r:id="rId6">
                        <p14:nvContentPartPr>
                          <p14:cNvPr id="37" name="Ink 36">
                            <a:extLst>
                              <a:ext uri="{FF2B5EF4-FFF2-40B4-BE49-F238E27FC236}">
                                <a16:creationId xmlns:a16="http://schemas.microsoft.com/office/drawing/2014/main" id="{A8936436-9DC8-421A-AC1D-2EBF86F588EA}"/>
                              </a:ext>
                            </a:extLst>
                          </p14:cNvPr>
                          <p14:cNvContentPartPr/>
                          <p14:nvPr/>
                        </p14:nvContentPartPr>
                        <p14:xfrm>
                          <a:off x="11867630" y="3792488"/>
                          <a:ext cx="52920" cy="428760"/>
                        </p14:xfrm>
                      </p:contentPart>
                    </mc:Choice>
                    <mc:Fallback xmlns="">
                      <p:pic>
                        <p:nvPicPr>
                          <p:cNvPr id="37" name="Ink 36">
                            <a:extLst>
                              <a:ext uri="{FF2B5EF4-FFF2-40B4-BE49-F238E27FC236}">
                                <a16:creationId xmlns:a16="http://schemas.microsoft.com/office/drawing/2014/main" id="{A8936436-9DC8-421A-AC1D-2EBF86F588EA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11831630" y="3756848"/>
                            <a:ext cx="124560" cy="500400"/>
                          </a:xfrm>
                          <a:prstGeom prst="rect">
                            <a:avLst/>
                          </a:prstGeom>
                        </p:spPr>
                      </p:pic>
                    </mc:Fallback>
                  </mc:AlternateContent>
                  <p:sp>
                    <p:nvSpPr>
                      <p:cNvPr id="38" name="Oval 37">
                        <a:extLst>
                          <a:ext uri="{FF2B5EF4-FFF2-40B4-BE49-F238E27FC236}">
                            <a16:creationId xmlns:a16="http://schemas.microsoft.com/office/drawing/2014/main" id="{16BDE768-610A-4E6D-8D67-D06078CDDFB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823402" y="3175257"/>
                        <a:ext cx="139430" cy="518809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/>
                      </a:p>
                    </p:txBody>
                  </p:sp>
                </p:grpSp>
                <p:sp>
                  <p:nvSpPr>
                    <p:cNvPr id="3" name="Rectangle 2">
                      <a:extLst>
                        <a:ext uri="{FF2B5EF4-FFF2-40B4-BE49-F238E27FC236}">
                          <a16:creationId xmlns:a16="http://schemas.microsoft.com/office/drawing/2014/main" id="{4B783968-839F-4CCD-91D9-5A572FDF0E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96935" y="3949958"/>
                      <a:ext cx="858455" cy="433476"/>
                    </a:xfrm>
                    <a:prstGeom prst="rect">
                      <a:avLst/>
                    </a:prstGeom>
                    <a:solidFill>
                      <a:srgbClr val="22303D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" name="Rectangle 3">
                      <a:extLst>
                        <a:ext uri="{FF2B5EF4-FFF2-40B4-BE49-F238E27FC236}">
                          <a16:creationId xmlns:a16="http://schemas.microsoft.com/office/drawing/2014/main" id="{12174AD2-2754-4200-9D3E-C407D78FD8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40363" y="3948073"/>
                      <a:ext cx="858455" cy="433476"/>
                    </a:xfrm>
                    <a:prstGeom prst="rect">
                      <a:avLst/>
                    </a:prstGeom>
                    <a:solidFill>
                      <a:srgbClr val="22303D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" name="Rectangle 4">
                      <a:extLst>
                        <a:ext uri="{FF2B5EF4-FFF2-40B4-BE49-F238E27FC236}">
                          <a16:creationId xmlns:a16="http://schemas.microsoft.com/office/drawing/2014/main" id="{347EEF21-3BD9-48FC-9B5A-32FE776083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19939" y="3948073"/>
                      <a:ext cx="858455" cy="433476"/>
                    </a:xfrm>
                    <a:prstGeom prst="rect">
                      <a:avLst/>
                    </a:prstGeom>
                    <a:solidFill>
                      <a:srgbClr val="22303D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AFFDBBB9-4D3D-4F6B-BB52-37E53F1047D6}"/>
                      </a:ext>
                    </a:extLst>
                  </p:cNvPr>
                  <p:cNvSpPr txBox="1"/>
                  <p:nvPr/>
                </p:nvSpPr>
                <p:spPr>
                  <a:xfrm>
                    <a:off x="5727685" y="4063112"/>
                    <a:ext cx="138914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/>
                      <a:t>Test Area</a:t>
                    </a:r>
                  </a:p>
                </p:txBody>
              </p:sp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280C268E-0156-44F0-BC49-7FFFFF4B9CEE}"/>
                      </a:ext>
                    </a:extLst>
                  </p:cNvPr>
                  <p:cNvSpPr txBox="1"/>
                  <p:nvPr/>
                </p:nvSpPr>
                <p:spPr>
                  <a:xfrm>
                    <a:off x="7664219" y="4076359"/>
                    <a:ext cx="138914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/>
                      <a:t>Test Area</a:t>
                    </a:r>
                  </a:p>
                </p:txBody>
              </p:sp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8A111D0D-2136-4A09-B156-A3E93C5C638E}"/>
                      </a:ext>
                    </a:extLst>
                  </p:cNvPr>
                  <p:cNvSpPr txBox="1"/>
                  <p:nvPr/>
                </p:nvSpPr>
                <p:spPr>
                  <a:xfrm>
                    <a:off x="9617876" y="4076359"/>
                    <a:ext cx="138914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/>
                      <a:t>Test Area</a:t>
                    </a:r>
                  </a:p>
                </p:txBody>
              </p:sp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9D65F506-4AAA-45BD-B7E5-E34BFDDB7F47}"/>
                      </a:ext>
                    </a:extLst>
                  </p:cNvPr>
                  <p:cNvSpPr/>
                  <p:nvPr/>
                </p:nvSpPr>
                <p:spPr>
                  <a:xfrm>
                    <a:off x="7664219" y="5926470"/>
                    <a:ext cx="1034599" cy="369332"/>
                  </a:xfrm>
                  <a:prstGeom prst="rect">
                    <a:avLst/>
                  </a:prstGeom>
                  <a:solidFill>
                    <a:srgbClr val="95B3D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2A0A8C19-F84E-46A7-ABFD-E88450D450F7}"/>
                    </a:ext>
                  </a:extLst>
                </p:cNvPr>
                <p:cNvSpPr txBox="1"/>
                <p:nvPr/>
              </p:nvSpPr>
              <p:spPr>
                <a:xfrm>
                  <a:off x="7047045" y="6005260"/>
                  <a:ext cx="203023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i="1" dirty="0">
                      <a:solidFill>
                        <a:schemeClr val="bg2"/>
                      </a:solidFill>
                    </a:rPr>
                    <a:t>Water at 0.25 Salinity</a:t>
                  </a: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B704AC7-9A7D-4FBB-B77F-DC85B7859D59}"/>
                  </a:ext>
                </a:extLst>
              </p:cNvPr>
              <p:cNvSpPr txBox="1"/>
              <p:nvPr/>
            </p:nvSpPr>
            <p:spPr>
              <a:xfrm>
                <a:off x="9990972" y="3007732"/>
                <a:ext cx="193904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Induced Polarization Streamer Tail</a:t>
                </a:r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250E4E6-184A-4C6C-B18A-CCD60CD89406}"/>
                </a:ext>
              </a:extLst>
            </p:cNvPr>
            <p:cNvSpPr/>
            <p:nvPr/>
          </p:nvSpPr>
          <p:spPr>
            <a:xfrm>
              <a:off x="5185186" y="4561242"/>
              <a:ext cx="1312433" cy="172123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B1930FC5-7D58-4FBD-840A-A6FA6154E4FF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</p:spTree>
    <p:extLst>
      <p:ext uri="{BB962C8B-B14F-4D97-AF65-F5344CB8AC3E}">
        <p14:creationId xmlns:p14="http://schemas.microsoft.com/office/powerpoint/2010/main" val="2768927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211" y="424657"/>
            <a:ext cx="9072168" cy="960582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Method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47689" y="1442593"/>
            <a:ext cx="3782658" cy="4134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Oil-Under-Ice testing:  CRREL Testing Facility:</a:t>
            </a:r>
          </a:p>
          <a:p>
            <a:r>
              <a:rPr lang="en-US" sz="2200" dirty="0"/>
              <a:t>Study design included 6 test scenarios:</a:t>
            </a:r>
          </a:p>
          <a:p>
            <a:pPr marL="285750" lvl="1" indent="-285750"/>
            <a:r>
              <a:rPr lang="en-US" sz="2200" dirty="0"/>
              <a:t>Oil under solid ice</a:t>
            </a:r>
          </a:p>
          <a:p>
            <a:pPr marL="285750" lvl="1" indent="-285750"/>
            <a:r>
              <a:rPr lang="en-US" sz="2200" dirty="0"/>
              <a:t>Oil encapsulated within ice </a:t>
            </a:r>
          </a:p>
          <a:p>
            <a:pPr marL="285750" lvl="1" indent="-285750"/>
            <a:r>
              <a:rPr lang="en-US" sz="2200" dirty="0"/>
              <a:t>Oil in pockets under broken and refrozen ice.</a:t>
            </a:r>
          </a:p>
          <a:p>
            <a:pPr marL="285750" lvl="1" indent="-285750"/>
            <a:r>
              <a:rPr lang="en-US" sz="2200" dirty="0"/>
              <a:t>Oil in broken ice</a:t>
            </a:r>
          </a:p>
          <a:p>
            <a:pPr marL="285750" lvl="1" indent="-285750"/>
            <a:r>
              <a:rPr lang="en-US" sz="2200" dirty="0"/>
              <a:t>Controls: Broken ice and solid ice, no oil added</a:t>
            </a:r>
          </a:p>
          <a:p>
            <a:pPr marL="285750" lvl="1" indent="-285750"/>
            <a:endParaRPr lang="en-US" sz="2200" dirty="0"/>
          </a:p>
          <a:p>
            <a:pPr marL="285750" lvl="1" indent="-285750"/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1584E9-3E71-471C-A757-8C0592FE0B21}"/>
              </a:ext>
            </a:extLst>
          </p:cNvPr>
          <p:cNvSpPr/>
          <p:nvPr/>
        </p:nvSpPr>
        <p:spPr>
          <a:xfrm>
            <a:off x="6096000" y="3034110"/>
            <a:ext cx="5817140" cy="1174723"/>
          </a:xfrm>
          <a:prstGeom prst="rect">
            <a:avLst/>
          </a:prstGeom>
          <a:solidFill>
            <a:srgbClr val="222B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40A1A8-8D3C-4704-B168-32E5A40DD2AB}"/>
              </a:ext>
            </a:extLst>
          </p:cNvPr>
          <p:cNvSpPr/>
          <p:nvPr/>
        </p:nvSpPr>
        <p:spPr>
          <a:xfrm>
            <a:off x="4857345" y="3197332"/>
            <a:ext cx="977629" cy="732642"/>
          </a:xfrm>
          <a:prstGeom prst="rect">
            <a:avLst/>
          </a:prstGeom>
          <a:solidFill>
            <a:srgbClr val="213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5B6FDBE-6CCB-49CC-8ABE-E72C91E392AF}"/>
              </a:ext>
            </a:extLst>
          </p:cNvPr>
          <p:cNvSpPr txBox="1"/>
          <p:nvPr/>
        </p:nvSpPr>
        <p:spPr>
          <a:xfrm>
            <a:off x="6471001" y="328866"/>
            <a:ext cx="2861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CRREL Testing Facility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4178B30-14B2-4165-9D42-A63869C8341A}"/>
              </a:ext>
            </a:extLst>
          </p:cNvPr>
          <p:cNvGrpSpPr/>
          <p:nvPr/>
        </p:nvGrpSpPr>
        <p:grpSpPr>
          <a:xfrm>
            <a:off x="4121714" y="733247"/>
            <a:ext cx="7860186" cy="5707414"/>
            <a:chOff x="4121714" y="733247"/>
            <a:chExt cx="7860186" cy="570741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9532508-E403-4966-BE39-8978D819B128}"/>
                </a:ext>
              </a:extLst>
            </p:cNvPr>
            <p:cNvGrpSpPr/>
            <p:nvPr/>
          </p:nvGrpSpPr>
          <p:grpSpPr>
            <a:xfrm>
              <a:off x="4121714" y="733247"/>
              <a:ext cx="7860186" cy="5707414"/>
              <a:chOff x="4121714" y="733247"/>
              <a:chExt cx="7860186" cy="5707414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8D215795-2444-4D1B-8911-FD4566534B4D}"/>
                  </a:ext>
                </a:extLst>
              </p:cNvPr>
              <p:cNvGrpSpPr/>
              <p:nvPr/>
            </p:nvGrpSpPr>
            <p:grpSpPr>
              <a:xfrm>
                <a:off x="4121714" y="2440800"/>
                <a:ext cx="7860186" cy="3999861"/>
                <a:chOff x="4121714" y="2440800"/>
                <a:chExt cx="7860186" cy="3999861"/>
              </a:xfrm>
            </p:grpSpPr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8498FDA7-E74B-4FBC-A291-2EE4919A4E84}"/>
                    </a:ext>
                  </a:extLst>
                </p:cNvPr>
                <p:cNvGrpSpPr/>
                <p:nvPr/>
              </p:nvGrpSpPr>
              <p:grpSpPr>
                <a:xfrm>
                  <a:off x="4121714" y="2440800"/>
                  <a:ext cx="7860186" cy="3999861"/>
                  <a:chOff x="4121714" y="2440800"/>
                  <a:chExt cx="7860186" cy="3999861"/>
                </a:xfrm>
              </p:grpSpPr>
              <p:grpSp>
                <p:nvGrpSpPr>
                  <p:cNvPr id="79" name="Group 78">
                    <a:extLst>
                      <a:ext uri="{FF2B5EF4-FFF2-40B4-BE49-F238E27FC236}">
                        <a16:creationId xmlns:a16="http://schemas.microsoft.com/office/drawing/2014/main" id="{C0B2C39A-DB3C-41BA-8897-7C120D393B39}"/>
                      </a:ext>
                    </a:extLst>
                  </p:cNvPr>
                  <p:cNvGrpSpPr/>
                  <p:nvPr/>
                </p:nvGrpSpPr>
                <p:grpSpPr>
                  <a:xfrm>
                    <a:off x="4121714" y="2440800"/>
                    <a:ext cx="7860186" cy="3999861"/>
                    <a:chOff x="4121714" y="2440800"/>
                    <a:chExt cx="7860186" cy="3999861"/>
                  </a:xfrm>
                </p:grpSpPr>
                <p:grpSp>
                  <p:nvGrpSpPr>
                    <p:cNvPr id="81" name="Group 80">
                      <a:extLst>
                        <a:ext uri="{FF2B5EF4-FFF2-40B4-BE49-F238E27FC236}">
                          <a16:creationId xmlns:a16="http://schemas.microsoft.com/office/drawing/2014/main" id="{EF276059-27E1-43B2-A7F2-58BDD26A218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21714" y="2440800"/>
                      <a:ext cx="7860186" cy="3999861"/>
                      <a:chOff x="4121714" y="2440800"/>
                      <a:chExt cx="7860186" cy="3999861"/>
                    </a:xfrm>
                  </p:grpSpPr>
                  <p:grpSp>
                    <p:nvGrpSpPr>
                      <p:cNvPr id="86" name="Group 85">
                        <a:extLst>
                          <a:ext uri="{FF2B5EF4-FFF2-40B4-BE49-F238E27FC236}">
                            <a16:creationId xmlns:a16="http://schemas.microsoft.com/office/drawing/2014/main" id="{296A207A-16DA-46F7-A202-1DDB79423E0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121714" y="2440800"/>
                        <a:ext cx="7860186" cy="3999861"/>
                        <a:chOff x="4163200" y="2679800"/>
                        <a:chExt cx="7860186" cy="3999861"/>
                      </a:xfrm>
                    </p:grpSpPr>
                    <p:pic>
                      <p:nvPicPr>
                        <p:cNvPr id="90" name="image10.png">
                          <a:extLst>
                            <a:ext uri="{FF2B5EF4-FFF2-40B4-BE49-F238E27FC236}">
                              <a16:creationId xmlns:a16="http://schemas.microsoft.com/office/drawing/2014/main" id="{4A4B2921-1624-4F37-A967-5CAD59E7A32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>
                        <a:xfrm>
                          <a:off x="4163200" y="2830407"/>
                          <a:ext cx="7860186" cy="3849254"/>
                        </a:xfrm>
                        <a:prstGeom prst="rect">
                          <a:avLst/>
                        </a:prstGeom>
                        <a:ln/>
                      </p:spPr>
                    </p:pic>
                    <p:grpSp>
                      <p:nvGrpSpPr>
                        <p:cNvPr id="91" name="Group 90">
                          <a:extLst>
                            <a:ext uri="{FF2B5EF4-FFF2-40B4-BE49-F238E27FC236}">
                              <a16:creationId xmlns:a16="http://schemas.microsoft.com/office/drawing/2014/main" id="{5DB0DED8-20D2-4D05-A43D-A016AF85B27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857345" y="2679800"/>
                          <a:ext cx="7062280" cy="1709613"/>
                          <a:chOff x="4857345" y="2679800"/>
                          <a:chExt cx="7062280" cy="1709613"/>
                        </a:xfrm>
                      </p:grpSpPr>
                      <p:sp>
                        <p:nvSpPr>
                          <p:cNvPr id="95" name="Rectangle 94">
                            <a:extLst>
                              <a:ext uri="{FF2B5EF4-FFF2-40B4-BE49-F238E27FC236}">
                                <a16:creationId xmlns:a16="http://schemas.microsoft.com/office/drawing/2014/main" id="{9030995C-B247-44BB-9ADD-127E44F0670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944910" y="2814453"/>
                            <a:ext cx="1974715" cy="1498400"/>
                          </a:xfrm>
                          <a:prstGeom prst="rect">
                            <a:avLst/>
                          </a:prstGeom>
                          <a:solidFill>
                            <a:srgbClr val="222E3A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 dirty="0"/>
                          </a:p>
                        </p:txBody>
                      </p:sp>
                      <p:sp>
                        <p:nvSpPr>
                          <p:cNvPr id="96" name="Rectangle 95">
                            <a:extLst>
                              <a:ext uri="{FF2B5EF4-FFF2-40B4-BE49-F238E27FC236}">
                                <a16:creationId xmlns:a16="http://schemas.microsoft.com/office/drawing/2014/main" id="{AF99421C-7BDA-4C3D-8F81-8C6E220A8A1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857345" y="3197332"/>
                            <a:ext cx="977629" cy="732642"/>
                          </a:xfrm>
                          <a:prstGeom prst="rect">
                            <a:avLst/>
                          </a:prstGeom>
                          <a:solidFill>
                            <a:srgbClr val="213440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 dirty="0"/>
                          </a:p>
                        </p:txBody>
                      </p:sp>
                      <p:sp>
                        <p:nvSpPr>
                          <p:cNvPr id="97" name="TextBox 96">
                            <a:extLst>
                              <a:ext uri="{FF2B5EF4-FFF2-40B4-BE49-F238E27FC236}">
                                <a16:creationId xmlns:a16="http://schemas.microsoft.com/office/drawing/2014/main" id="{F75E62B4-57FC-45A9-A490-0CC12D7829DA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4934033" y="3636922"/>
                            <a:ext cx="919262" cy="64633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dirty="0"/>
                              <a:t>Control line</a:t>
                            </a:r>
                          </a:p>
                        </p:txBody>
                      </p:sp>
                      <p:cxnSp>
                        <p:nvCxnSpPr>
                          <p:cNvPr id="98" name="Straight Arrow Connector 97">
                            <a:extLst>
                              <a:ext uri="{FF2B5EF4-FFF2-40B4-BE49-F238E27FC236}">
                                <a16:creationId xmlns:a16="http://schemas.microsoft.com/office/drawing/2014/main" id="{558AC431-CBCC-4DFE-96D9-2DAB2D11F978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 flipH="1">
                            <a:off x="4990533" y="4007796"/>
                            <a:ext cx="121353" cy="249334"/>
                          </a:xfrm>
                          <a:prstGeom prst="straightConnector1">
                            <a:avLst/>
                          </a:prstGeom>
                          <a:ln w="28575" cap="flat" cmpd="sng" algn="ctr">
                            <a:solidFill>
                              <a:schemeClr val="dk1"/>
                            </a:solidFill>
                            <a:prstDash val="solid"/>
                            <a:round/>
                            <a:headEnd type="none" w="med" len="med"/>
                            <a:tailEnd type="arrow" w="med" len="med"/>
                          </a:ln>
                        </p:spPr>
                        <p:style>
                          <a:lnRef idx="0">
                            <a:scrgbClr r="0" g="0" b="0"/>
                          </a:lnRef>
                          <a:fillRef idx="0">
                            <a:scrgbClr r="0" g="0" b="0"/>
                          </a:fillRef>
                          <a:effectRef idx="0">
                            <a:scrgbClr r="0" g="0" b="0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99" name="Straight Arrow Connector 98">
                            <a:extLst>
                              <a:ext uri="{FF2B5EF4-FFF2-40B4-BE49-F238E27FC236}">
                                <a16:creationId xmlns:a16="http://schemas.microsoft.com/office/drawing/2014/main" id="{EBBD3610-3CA1-46DE-B819-8DE85BFD4CE0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11083170" y="4147567"/>
                            <a:ext cx="139306" cy="241846"/>
                          </a:xfrm>
                          <a:prstGeom prst="straightConnector1">
                            <a:avLst/>
                          </a:prstGeom>
                          <a:ln w="28575" cap="flat" cmpd="sng" algn="ctr">
                            <a:solidFill>
                              <a:schemeClr val="dk1"/>
                            </a:solidFill>
                            <a:prstDash val="solid"/>
                            <a:round/>
                            <a:headEnd type="none" w="med" len="med"/>
                            <a:tailEnd type="arrow" w="med" len="med"/>
                          </a:ln>
                        </p:spPr>
                        <p:style>
                          <a:lnRef idx="0">
                            <a:scrgbClr r="0" g="0" b="0"/>
                          </a:lnRef>
                          <a:fillRef idx="0">
                            <a:scrgbClr r="0" g="0" b="0"/>
                          </a:fillRef>
                          <a:effectRef idx="0">
                            <a:scrgbClr r="0" g="0" b="0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100" name="Rectangle 99">
                            <a:extLst>
                              <a:ext uri="{FF2B5EF4-FFF2-40B4-BE49-F238E27FC236}">
                                <a16:creationId xmlns:a16="http://schemas.microsoft.com/office/drawing/2014/main" id="{7D90A037-4F25-4DDE-BC48-74FDD5FBCCB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47609" y="2679800"/>
                            <a:ext cx="3375251" cy="1498400"/>
                          </a:xfrm>
                          <a:prstGeom prst="rect">
                            <a:avLst/>
                          </a:prstGeom>
                          <a:solidFill>
                            <a:srgbClr val="21333F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 dirty="0"/>
                          </a:p>
                        </p:txBody>
                      </p:sp>
                      <p:sp>
                        <p:nvSpPr>
                          <p:cNvPr id="101" name="TextBox 100">
                            <a:extLst>
                              <a:ext uri="{FF2B5EF4-FFF2-40B4-BE49-F238E27FC236}">
                                <a16:creationId xmlns:a16="http://schemas.microsoft.com/office/drawing/2014/main" id="{1E5B01DA-223B-4EAA-AF71-3C8763B450A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6096000" y="3175257"/>
                            <a:ext cx="1939047" cy="92333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dirty="0"/>
                              <a:t>Transmit (red) and receive (green) electrodes</a:t>
                            </a:r>
                          </a:p>
                        </p:txBody>
                      </p:sp>
                      <p:sp>
                        <p:nvSpPr>
                          <p:cNvPr id="102" name="Rectangle 101">
                            <a:extLst>
                              <a:ext uri="{FF2B5EF4-FFF2-40B4-BE49-F238E27FC236}">
                                <a16:creationId xmlns:a16="http://schemas.microsoft.com/office/drawing/2014/main" id="{228C287F-51E8-4874-9BF7-D8085A3D749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001329" y="2680930"/>
                            <a:ext cx="1867710" cy="1498400"/>
                          </a:xfrm>
                          <a:prstGeom prst="rect">
                            <a:avLst/>
                          </a:prstGeom>
                          <a:solidFill>
                            <a:srgbClr val="22303C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 dirty="0"/>
                          </a:p>
                        </p:txBody>
                      </p:sp>
                      <p:sp>
                        <p:nvSpPr>
                          <p:cNvPr id="103" name="TextBox 102">
                            <a:extLst>
                              <a:ext uri="{FF2B5EF4-FFF2-40B4-BE49-F238E27FC236}">
                                <a16:creationId xmlns:a16="http://schemas.microsoft.com/office/drawing/2014/main" id="{7679C68F-11A5-45D1-A3FE-7AE446CBCDE4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8258782" y="3452256"/>
                            <a:ext cx="1939047" cy="64633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dirty="0"/>
                              <a:t>Buoys (yellow) provide flotation</a:t>
                            </a:r>
                          </a:p>
                        </p:txBody>
                      </p:sp>
                    </p:grpSp>
                    <mc:AlternateContent xmlns:mc="http://schemas.openxmlformats.org/markup-compatibility/2006" xmlns:p14="http://schemas.microsoft.com/office/powerpoint/2010/main">
                      <mc:Choice Requires="p14">
                        <p:contentPart p14:bwMode="auto" r:id="rId4">
                          <p14:nvContentPartPr>
                            <p14:cNvPr id="92" name="Ink 91">
                              <a:extLst>
                                <a:ext uri="{FF2B5EF4-FFF2-40B4-BE49-F238E27FC236}">
                                  <a16:creationId xmlns:a16="http://schemas.microsoft.com/office/drawing/2014/main" id="{4CA8D175-5CFE-4DD6-B7ED-AFB713D1721B}"/>
                                </a:ext>
                              </a:extLst>
                            </p14:cNvPr>
                            <p14:cNvContentPartPr/>
                            <p14:nvPr/>
                          </p14:nvContentPartPr>
                          <p14:xfrm>
                            <a:off x="11786990" y="4220888"/>
                            <a:ext cx="120240" cy="96480"/>
                          </p14:xfrm>
                        </p:contentPart>
                      </mc:Choice>
                      <mc:Fallback xmlns="">
                        <p:pic>
                          <p:nvPicPr>
                            <p:cNvPr id="36" name="Ink 35">
                              <a:extLst>
                                <a:ext uri="{FF2B5EF4-FFF2-40B4-BE49-F238E27FC236}">
                                  <a16:creationId xmlns:a16="http://schemas.microsoft.com/office/drawing/2014/main" id="{7A03ECFF-313B-4C2B-85C6-37C1E847DADE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5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1750990" y="4185248"/>
                              <a:ext cx="191880" cy="168120"/>
                            </a:xfrm>
                            <a:prstGeom prst="rect">
                              <a:avLst/>
                            </a:prstGeom>
                          </p:spPr>
                        </p:pic>
                      </mc:Fallback>
                    </mc:AlternateContent>
                    <mc:AlternateContent xmlns:mc="http://schemas.openxmlformats.org/markup-compatibility/2006" xmlns:p14="http://schemas.microsoft.com/office/powerpoint/2010/main">
                      <mc:Choice Requires="p14">
                        <p:contentPart p14:bwMode="auto" r:id="rId6">
                          <p14:nvContentPartPr>
                            <p14:cNvPr id="93" name="Ink 92">
                              <a:extLst>
                                <a:ext uri="{FF2B5EF4-FFF2-40B4-BE49-F238E27FC236}">
                                  <a16:creationId xmlns:a16="http://schemas.microsoft.com/office/drawing/2014/main" id="{EFC9213B-3943-4AC6-A24A-CE855757B4CC}"/>
                                </a:ext>
                              </a:extLst>
                            </p14:cNvPr>
                            <p14:cNvContentPartPr/>
                            <p14:nvPr/>
                          </p14:nvContentPartPr>
                          <p14:xfrm>
                            <a:off x="11867630" y="3792488"/>
                            <a:ext cx="52920" cy="428760"/>
                          </p14:xfrm>
                        </p:contentPart>
                      </mc:Choice>
                      <mc:Fallback xmlns="">
                        <p:pic>
                          <p:nvPicPr>
                            <p:cNvPr id="37" name="Ink 36">
                              <a:extLst>
                                <a:ext uri="{FF2B5EF4-FFF2-40B4-BE49-F238E27FC236}">
                                  <a16:creationId xmlns:a16="http://schemas.microsoft.com/office/drawing/2014/main" id="{A8936436-9DC8-421A-AC1D-2EBF86F588EA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7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1831630" y="3756848"/>
                              <a:ext cx="124560" cy="500400"/>
                            </a:xfrm>
                            <a:prstGeom prst="rect">
                              <a:avLst/>
                            </a:prstGeom>
                          </p:spPr>
                        </p:pic>
                      </mc:Fallback>
                    </mc:AlternateContent>
                    <p:sp>
                      <p:nvSpPr>
                        <p:cNvPr id="94" name="Oval 93">
                          <a:extLst>
                            <a:ext uri="{FF2B5EF4-FFF2-40B4-BE49-F238E27FC236}">
                              <a16:creationId xmlns:a16="http://schemas.microsoft.com/office/drawing/2014/main" id="{6C01067C-057F-4576-A8F5-9E8D35F3544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823402" y="3175257"/>
                          <a:ext cx="139430" cy="518809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</p:grpSp>
                  <p:sp>
                    <p:nvSpPr>
                      <p:cNvPr id="87" name="Rectangle 86">
                        <a:extLst>
                          <a:ext uri="{FF2B5EF4-FFF2-40B4-BE49-F238E27FC236}">
                            <a16:creationId xmlns:a16="http://schemas.microsoft.com/office/drawing/2014/main" id="{20160427-F494-4448-9821-686F04C152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96935" y="3949958"/>
                        <a:ext cx="858455" cy="433476"/>
                      </a:xfrm>
                      <a:prstGeom prst="rect">
                        <a:avLst/>
                      </a:prstGeom>
                      <a:solidFill>
                        <a:srgbClr val="22303D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8" name="Rectangle 87">
                        <a:extLst>
                          <a:ext uri="{FF2B5EF4-FFF2-40B4-BE49-F238E27FC236}">
                            <a16:creationId xmlns:a16="http://schemas.microsoft.com/office/drawing/2014/main" id="{D0A63A70-C3C7-4C6A-B1E4-26D09027A1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40363" y="3948073"/>
                        <a:ext cx="858455" cy="433476"/>
                      </a:xfrm>
                      <a:prstGeom prst="rect">
                        <a:avLst/>
                      </a:prstGeom>
                      <a:solidFill>
                        <a:srgbClr val="22303D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9" name="Rectangle 88">
                        <a:extLst>
                          <a:ext uri="{FF2B5EF4-FFF2-40B4-BE49-F238E27FC236}">
                            <a16:creationId xmlns:a16="http://schemas.microsoft.com/office/drawing/2014/main" id="{2DFC0A64-E7DE-46F3-B012-CD08A79CF6C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919939" y="3948073"/>
                        <a:ext cx="858455" cy="433476"/>
                      </a:xfrm>
                      <a:prstGeom prst="rect">
                        <a:avLst/>
                      </a:prstGeom>
                      <a:solidFill>
                        <a:srgbClr val="22303D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82" name="TextBox 81">
                      <a:extLst>
                        <a:ext uri="{FF2B5EF4-FFF2-40B4-BE49-F238E27FC236}">
                          <a16:creationId xmlns:a16="http://schemas.microsoft.com/office/drawing/2014/main" id="{5A5A496A-F8A0-43FE-B525-5707CC55FD9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727685" y="4063112"/>
                      <a:ext cx="138914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/>
                        <a:t>Test Area</a:t>
                      </a:r>
                    </a:p>
                  </p:txBody>
                </p:sp>
                <p:sp>
                  <p:nvSpPr>
                    <p:cNvPr id="83" name="TextBox 82">
                      <a:extLst>
                        <a:ext uri="{FF2B5EF4-FFF2-40B4-BE49-F238E27FC236}">
                          <a16:creationId xmlns:a16="http://schemas.microsoft.com/office/drawing/2014/main" id="{C662FFA6-D29F-4D1F-8078-10F1AD0FD98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64219" y="4076359"/>
                      <a:ext cx="138914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/>
                        <a:t>Test Area</a:t>
                      </a:r>
                    </a:p>
                  </p:txBody>
                </p:sp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F6FC586E-7B4E-41CA-A507-AA568A00BAB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17876" y="4076359"/>
                      <a:ext cx="138914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/>
                        <a:t>Test Area</a:t>
                      </a:r>
                    </a:p>
                  </p:txBody>
                </p:sp>
                <p:sp>
                  <p:nvSpPr>
                    <p:cNvPr id="85" name="Rectangle 84">
                      <a:extLst>
                        <a:ext uri="{FF2B5EF4-FFF2-40B4-BE49-F238E27FC236}">
                          <a16:creationId xmlns:a16="http://schemas.microsoft.com/office/drawing/2014/main" id="{DF36CE14-FD3D-4049-8DB4-2AD15F9813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4219" y="5926470"/>
                      <a:ext cx="1034599" cy="369332"/>
                    </a:xfrm>
                    <a:prstGeom prst="rect">
                      <a:avLst/>
                    </a:prstGeom>
                    <a:solidFill>
                      <a:srgbClr val="95B3D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3C60D3BF-2BC1-46F7-81CA-A1D0CD626F3D}"/>
                      </a:ext>
                    </a:extLst>
                  </p:cNvPr>
                  <p:cNvSpPr txBox="1"/>
                  <p:nvPr/>
                </p:nvSpPr>
                <p:spPr>
                  <a:xfrm>
                    <a:off x="7047045" y="6005260"/>
                    <a:ext cx="2030236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i="1" dirty="0">
                        <a:solidFill>
                          <a:schemeClr val="bg2"/>
                        </a:solidFill>
                      </a:rPr>
                      <a:t>Water at 0.25 Salinity</a:t>
                    </a:r>
                  </a:p>
                </p:txBody>
              </p:sp>
            </p:grp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35896790-6DEA-45E2-8AE0-6D57ACBF724E}"/>
                    </a:ext>
                  </a:extLst>
                </p:cNvPr>
                <p:cNvSpPr txBox="1"/>
                <p:nvPr/>
              </p:nvSpPr>
              <p:spPr>
                <a:xfrm>
                  <a:off x="9990972" y="3007732"/>
                  <a:ext cx="1939047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Induced Polarization Streamer Tail</a:t>
                  </a:r>
                </a:p>
              </p:txBody>
            </p:sp>
          </p:grp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1A82F9F1-3971-48F4-BA32-A024CACF05D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62793" y="2033195"/>
                <a:ext cx="1295934" cy="2551775"/>
              </a:xfrm>
              <a:prstGeom prst="line">
                <a:avLst/>
              </a:prstGeom>
              <a:ln w="38100" cap="flat" cmpd="sng" algn="ctr">
                <a:solidFill>
                  <a:srgbClr val="FFFF00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pic>
            <p:nvPicPr>
              <p:cNvPr id="4" name="Picture 3" descr="A building covered in snow&#10;&#10;Description automatically generated">
                <a:extLst>
                  <a:ext uri="{FF2B5EF4-FFF2-40B4-BE49-F238E27FC236}">
                    <a16:creationId xmlns:a16="http://schemas.microsoft.com/office/drawing/2014/main" id="{4A20293E-6B78-46EC-BA23-3E919376BDC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381"/>
              <a:stretch/>
            </p:blipFill>
            <p:spPr>
              <a:xfrm>
                <a:off x="5928538" y="733247"/>
                <a:ext cx="4063135" cy="2250071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6407151-6ABD-4F68-A4C4-56801E297D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34664" y="1442593"/>
                <a:ext cx="1741251" cy="3142377"/>
              </a:xfrm>
              <a:prstGeom prst="line">
                <a:avLst/>
              </a:prstGeom>
              <a:ln w="38100" cap="flat" cmpd="sng" algn="ctr">
                <a:solidFill>
                  <a:srgbClr val="FFFF00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AB6EA42-3801-4720-8670-CF72025A0C2F}"/>
                </a:ext>
              </a:extLst>
            </p:cNvPr>
            <p:cNvSpPr/>
            <p:nvPr/>
          </p:nvSpPr>
          <p:spPr>
            <a:xfrm>
              <a:off x="5185186" y="4561242"/>
              <a:ext cx="1312433" cy="172123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AEC3015E-49A3-43B0-8BE6-1DADD881DBB4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</p:spTree>
    <p:extLst>
      <p:ext uri="{BB962C8B-B14F-4D97-AF65-F5344CB8AC3E}">
        <p14:creationId xmlns:p14="http://schemas.microsoft.com/office/powerpoint/2010/main" val="3528989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960582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Research Objectives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2" y="1433809"/>
            <a:ext cx="7817526" cy="4134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Project Objectives: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Continue to validate Marine IP as a viable means to detect oil within ice and broken ice. </a:t>
            </a:r>
            <a:r>
              <a:rPr lang="en-US" sz="2200" b="1" dirty="0">
                <a:solidFill>
                  <a:srgbClr val="00FF00"/>
                </a:solidFill>
              </a:rPr>
              <a:t>Complete</a:t>
            </a:r>
            <a:endParaRPr lang="en-US" sz="2200" b="1" dirty="0">
              <a:solidFill>
                <a:srgbClr val="FF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Develop and build the hardware, firmware and software for an Arctic-Ready Marine IP System that can withstand the harsh environment of the Arctic: </a:t>
            </a:r>
            <a:r>
              <a:rPr lang="en-US" sz="2200" b="1" dirty="0">
                <a:solidFill>
                  <a:srgbClr val="00FF00"/>
                </a:solidFill>
              </a:rPr>
              <a:t>Complete</a:t>
            </a:r>
            <a:r>
              <a:rPr lang="en-US" sz="2200" b="1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Test the Arctic-Ready Marine IP System in an offshore, towed scenario: </a:t>
            </a:r>
            <a:r>
              <a:rPr lang="en-US" sz="2200" b="1" dirty="0">
                <a:solidFill>
                  <a:srgbClr val="00FF00"/>
                </a:solidFill>
              </a:rPr>
              <a:t>Complete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Test the Arctic-Ready Marine IP System in a simulated Arctic environment scenario (CRREL): </a:t>
            </a:r>
            <a:r>
              <a:rPr lang="en-US" sz="2200" b="1" dirty="0">
                <a:solidFill>
                  <a:srgbClr val="00FF00"/>
                </a:solidFill>
              </a:rPr>
              <a:t>Complete</a:t>
            </a:r>
            <a:endParaRPr lang="en-US" sz="2200" b="1" dirty="0">
              <a:solidFill>
                <a:srgbClr val="FF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Further identify possible Marine IP deployment mechanisms for characterization, with emphasis on AUVs: </a:t>
            </a:r>
            <a:r>
              <a:rPr lang="en-US" sz="2200" b="1" dirty="0">
                <a:solidFill>
                  <a:srgbClr val="00FF00"/>
                </a:solidFill>
              </a:rPr>
              <a:t>Complete</a:t>
            </a:r>
            <a:endParaRPr lang="en-US" sz="2200" dirty="0"/>
          </a:p>
          <a:p>
            <a:endParaRPr lang="en-US" dirty="0"/>
          </a:p>
        </p:txBody>
      </p:sp>
      <p:pic>
        <p:nvPicPr>
          <p:cNvPr id="5" name="Picture 4" descr="A picture containing outdoor, water, bird, light&#10;&#10;Description automatically generated">
            <a:extLst>
              <a:ext uri="{FF2B5EF4-FFF2-40B4-BE49-F238E27FC236}">
                <a16:creationId xmlns:a16="http://schemas.microsoft.com/office/drawing/2014/main" id="{12D1723E-CC21-4B6A-84C7-DE7821D66A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7" b="19136"/>
          <a:stretch/>
        </p:blipFill>
        <p:spPr>
          <a:xfrm>
            <a:off x="8232059" y="4968808"/>
            <a:ext cx="3758621" cy="1571999"/>
          </a:xfrm>
          <a:prstGeom prst="rect">
            <a:avLst/>
          </a:prstGeom>
          <a:ln>
            <a:solidFill>
              <a:schemeClr val="accent1"/>
            </a:solidFill>
          </a:ln>
          <a:effectLst/>
        </p:spPr>
      </p:pic>
      <p:pic>
        <p:nvPicPr>
          <p:cNvPr id="50" name="Picture Placeholder 9">
            <a:extLst>
              <a:ext uri="{FF2B5EF4-FFF2-40B4-BE49-F238E27FC236}">
                <a16:creationId xmlns:a16="http://schemas.microsoft.com/office/drawing/2014/main" id="{32E62890-C8AC-4AD3-A840-1A61D9C657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6" b="4616"/>
          <a:stretch>
            <a:fillRect/>
          </a:stretch>
        </p:blipFill>
        <p:spPr>
          <a:xfrm>
            <a:off x="8244472" y="798881"/>
            <a:ext cx="3733800" cy="2244725"/>
          </a:xfrm>
          <a:prstGeom prst="rect">
            <a:avLst/>
          </a:prstGeom>
        </p:spPr>
      </p:pic>
      <p:pic>
        <p:nvPicPr>
          <p:cNvPr id="51" name="image23.png">
            <a:extLst>
              <a:ext uri="{FF2B5EF4-FFF2-40B4-BE49-F238E27FC236}">
                <a16:creationId xmlns:a16="http://schemas.microsoft.com/office/drawing/2014/main" id="{733228A8-9E3E-4493-A86B-99E2606979C3}"/>
              </a:ext>
            </a:extLst>
          </p:cNvPr>
          <p:cNvPicPr/>
          <p:nvPr/>
        </p:nvPicPr>
        <p:blipFill rotWithShape="1">
          <a:blip r:embed="rId5"/>
          <a:srcRect t="48536"/>
          <a:stretch/>
        </p:blipFill>
        <p:spPr>
          <a:xfrm>
            <a:off x="8244473" y="1936499"/>
            <a:ext cx="3733800" cy="1107106"/>
          </a:xfrm>
          <a:prstGeom prst="rect">
            <a:avLst/>
          </a:prstGeom>
          <a:ln/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744BFAFA-76BA-4182-B9F5-DED7541B8E2D}"/>
              </a:ext>
            </a:extLst>
          </p:cNvPr>
          <p:cNvSpPr/>
          <p:nvPr/>
        </p:nvSpPr>
        <p:spPr>
          <a:xfrm>
            <a:off x="10209648" y="1642272"/>
            <a:ext cx="1768624" cy="234171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8207C2F4-E648-4506-B4D9-D37874ABC2E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96">
            <a:off x="8257453" y="1317938"/>
            <a:ext cx="1996744" cy="500222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8A4B548-3FA0-4702-BA10-D091A6A68635}"/>
              </a:ext>
            </a:extLst>
          </p:cNvPr>
          <p:cNvCxnSpPr>
            <a:cxnSpLocks/>
          </p:cNvCxnSpPr>
          <p:nvPr/>
        </p:nvCxnSpPr>
        <p:spPr>
          <a:xfrm flipH="1" flipV="1">
            <a:off x="9689644" y="1747977"/>
            <a:ext cx="176784" cy="3230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7CAEB75D-5E1C-4FE5-9AC4-7944E5823546}"/>
              </a:ext>
            </a:extLst>
          </p:cNvPr>
          <p:cNvSpPr/>
          <p:nvPr/>
        </p:nvSpPr>
        <p:spPr>
          <a:xfrm>
            <a:off x="8244470" y="3186044"/>
            <a:ext cx="3733801" cy="1619871"/>
          </a:xfrm>
          <a:prstGeom prst="rect">
            <a:avLst/>
          </a:prstGeom>
          <a:pattFill prst="smGrid">
            <a:fgClr>
              <a:srgbClr val="F0F2F6"/>
            </a:fgClr>
            <a:bgClr>
              <a:srgbClr val="FFFFFF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rapezoid 47">
            <a:extLst>
              <a:ext uri="{FF2B5EF4-FFF2-40B4-BE49-F238E27FC236}">
                <a16:creationId xmlns:a16="http://schemas.microsoft.com/office/drawing/2014/main" id="{3222570C-CFC2-4E8A-9914-468BF4A934AC}"/>
              </a:ext>
            </a:extLst>
          </p:cNvPr>
          <p:cNvSpPr/>
          <p:nvPr/>
        </p:nvSpPr>
        <p:spPr>
          <a:xfrm rot="5400000">
            <a:off x="9646071" y="3925947"/>
            <a:ext cx="1433785" cy="197850"/>
          </a:xfrm>
          <a:prstGeom prst="trapezoid">
            <a:avLst>
              <a:gd name="adj" fmla="val 433076"/>
            </a:avLst>
          </a:prstGeom>
          <a:gradFill flip="none" rotWithShape="1">
            <a:gsLst>
              <a:gs pos="34000">
                <a:srgbClr val="FFC000"/>
              </a:gs>
              <a:gs pos="98000">
                <a:srgbClr val="FFFFFF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5" name="Picture 54" descr="Shape&#10;&#10;Description automatically generated">
            <a:extLst>
              <a:ext uri="{FF2B5EF4-FFF2-40B4-BE49-F238E27FC236}">
                <a16:creationId xmlns:a16="http://schemas.microsoft.com/office/drawing/2014/main" id="{2036F173-099B-4E6F-8E66-9158B81267E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2" r="23589"/>
          <a:stretch/>
        </p:blipFill>
        <p:spPr>
          <a:xfrm>
            <a:off x="8307782" y="3472318"/>
            <a:ext cx="1937560" cy="1105110"/>
          </a:xfrm>
          <a:prstGeom prst="rect">
            <a:avLst/>
          </a:prstGeom>
          <a:ln>
            <a:noFill/>
          </a:ln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70B2139D-A8E5-4921-9FF6-023A6AA11FE9}"/>
              </a:ext>
            </a:extLst>
          </p:cNvPr>
          <p:cNvGrpSpPr/>
          <p:nvPr/>
        </p:nvGrpSpPr>
        <p:grpSpPr>
          <a:xfrm>
            <a:off x="8309329" y="3722188"/>
            <a:ext cx="1471896" cy="862091"/>
            <a:chOff x="6006833" y="3920494"/>
            <a:chExt cx="1466137" cy="862091"/>
          </a:xfrm>
        </p:grpSpPr>
        <p:pic>
          <p:nvPicPr>
            <p:cNvPr id="70" name="Picture 69" descr="A close up of a computer&#10;&#10;Description automatically generated">
              <a:extLst>
                <a:ext uri="{FF2B5EF4-FFF2-40B4-BE49-F238E27FC236}">
                  <a16:creationId xmlns:a16="http://schemas.microsoft.com/office/drawing/2014/main" id="{3C3F9918-27DC-4F94-86EC-1A686AFE34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68" t="12239" r="3354" b="13500"/>
            <a:stretch/>
          </p:blipFill>
          <p:spPr>
            <a:xfrm>
              <a:off x="6030913" y="3920494"/>
              <a:ext cx="1442057" cy="862091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id="{BB17A3D9-8AA2-48F7-AC70-3A5DDBD133B8}"/>
                </a:ext>
              </a:extLst>
            </p:cNvPr>
            <p:cNvSpPr/>
            <p:nvPr/>
          </p:nvSpPr>
          <p:spPr>
            <a:xfrm rot="21449872">
              <a:off x="6006833" y="4085023"/>
              <a:ext cx="88838" cy="653174"/>
            </a:xfrm>
            <a:prstGeom prst="triangle">
              <a:avLst/>
            </a:prstGeom>
            <a:solidFill>
              <a:srgbClr val="231F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6D9CA2E9-5B77-4981-9898-E4669030EBEE}"/>
              </a:ext>
            </a:extLst>
          </p:cNvPr>
          <p:cNvSpPr/>
          <p:nvPr/>
        </p:nvSpPr>
        <p:spPr>
          <a:xfrm rot="236800">
            <a:off x="9683462" y="3809990"/>
            <a:ext cx="127571" cy="769415"/>
          </a:xfrm>
          <a:prstGeom prst="triangle">
            <a:avLst/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40019951-9C42-4C32-9707-B7B563D61D9C}"/>
              </a:ext>
            </a:extLst>
          </p:cNvPr>
          <p:cNvSpPr txBox="1">
            <a:spLocks/>
          </p:cNvSpPr>
          <p:nvPr/>
        </p:nvSpPr>
        <p:spPr>
          <a:xfrm>
            <a:off x="8647745" y="3170057"/>
            <a:ext cx="1426728" cy="2703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sz="1400" b="1" dirty="0">
                <a:solidFill>
                  <a:srgbClr val="FF0000"/>
                </a:solidFill>
              </a:rPr>
              <a:t>Old Enclosure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1C90DCCF-500F-4E0D-8602-0CBBD960AD7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10" b="98305" l="4472" r="97561">
                        <a14:foregroundMark x1="9756" y1="47458" x2="9756" y2="47458"/>
                        <a14:foregroundMark x1="4878" y1="44068" x2="4878" y2="44068"/>
                        <a14:foregroundMark x1="9756" y1="32768" x2="9756" y2="32768"/>
                        <a14:foregroundMark x1="35772" y1="11299" x2="35772" y2="11299"/>
                        <a14:foregroundMark x1="28862" y1="11864" x2="28862" y2="11864"/>
                        <a14:foregroundMark x1="23577" y1="17514" x2="23577" y2="17514"/>
                        <a14:foregroundMark x1="16667" y1="23164" x2="16667" y2="23164"/>
                        <a14:foregroundMark x1="33333" y1="7910" x2="33333" y2="7910"/>
                        <a14:foregroundMark x1="93089" y1="31073" x2="93089" y2="31073"/>
                        <a14:foregroundMark x1="94715" y1="46328" x2="94715" y2="46328"/>
                        <a14:foregroundMark x1="97561" y1="36723" x2="97561" y2="36723"/>
                        <a14:foregroundMark x1="70732" y1="23164" x2="70732" y2="23164"/>
                        <a14:foregroundMark x1="67886" y1="93785" x2="67886" y2="93785"/>
                        <a14:foregroundMark x1="34553" y1="86441" x2="34553" y2="86441"/>
                        <a14:foregroundMark x1="71138" y1="98305" x2="71138" y2="98305"/>
                        <a14:foregroundMark x1="54065" y1="93220" x2="54065" y2="93220"/>
                        <a14:foregroundMark x1="49187" y1="91525" x2="49187" y2="91525"/>
                        <a14:foregroundMark x1="48374" y1="91525" x2="48374" y2="91525"/>
                        <a14:foregroundMark x1="21138" y1="79661" x2="20732" y2="79661"/>
                        <a14:backgroundMark x1="20732" y1="79661" x2="20732" y2="79661"/>
                        <a14:backgroundMark x1="49187" y1="92090" x2="49187" y2="92090"/>
                        <a14:backgroundMark x1="48780" y1="90960" x2="48780" y2="90960"/>
                        <a14:backgroundMark x1="50000" y1="90960" x2="50000" y2="90960"/>
                        <a14:backgroundMark x1="48374" y1="92090" x2="48374" y2="92090"/>
                        <a14:backgroundMark x1="49187" y1="90960" x2="49187" y2="90960"/>
                        <a14:backgroundMark x1="54472" y1="93785" x2="54472" y2="93785"/>
                        <a14:backgroundMark x1="53659" y1="92655" x2="53659" y2="92655"/>
                        <a14:backgroundMark x1="53659" y1="93220" x2="53659" y2="932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65" b="86"/>
          <a:stretch/>
        </p:blipFill>
        <p:spPr>
          <a:xfrm>
            <a:off x="10527165" y="3619748"/>
            <a:ext cx="1436633" cy="990770"/>
          </a:xfrm>
          <a:prstGeom prst="rect">
            <a:avLst/>
          </a:prstGeom>
        </p:spPr>
      </p:pic>
      <p:sp>
        <p:nvSpPr>
          <p:cNvPr id="76" name="Arrow: Right 75">
            <a:extLst>
              <a:ext uri="{FF2B5EF4-FFF2-40B4-BE49-F238E27FC236}">
                <a16:creationId xmlns:a16="http://schemas.microsoft.com/office/drawing/2014/main" id="{B33C2E3B-6F50-4FD1-B4EA-6F1C0CB8268E}"/>
              </a:ext>
            </a:extLst>
          </p:cNvPr>
          <p:cNvSpPr/>
          <p:nvPr/>
        </p:nvSpPr>
        <p:spPr>
          <a:xfrm>
            <a:off x="10376086" y="3861515"/>
            <a:ext cx="151079" cy="328812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Text Placeholder 3">
            <a:extLst>
              <a:ext uri="{FF2B5EF4-FFF2-40B4-BE49-F238E27FC236}">
                <a16:creationId xmlns:a16="http://schemas.microsoft.com/office/drawing/2014/main" id="{2B5B8173-3E28-4686-AB60-D5AF7E8F8142}"/>
              </a:ext>
            </a:extLst>
          </p:cNvPr>
          <p:cNvSpPr txBox="1">
            <a:spLocks/>
          </p:cNvSpPr>
          <p:nvPr/>
        </p:nvSpPr>
        <p:spPr>
          <a:xfrm>
            <a:off x="10285262" y="3186043"/>
            <a:ext cx="1823958" cy="4238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sz="1400" b="1" dirty="0">
                <a:solidFill>
                  <a:srgbClr val="00B0F0"/>
                </a:solidFill>
              </a:rPr>
              <a:t>New Enclosure</a:t>
            </a:r>
            <a:endParaRPr lang="en-US" sz="1400" b="1" dirty="0">
              <a:solidFill>
                <a:srgbClr val="FFFF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24B3406-AC47-43D3-A770-A6AD0D5FAD46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</p:spTree>
    <p:extLst>
      <p:ext uri="{BB962C8B-B14F-4D97-AF65-F5344CB8AC3E}">
        <p14:creationId xmlns:p14="http://schemas.microsoft.com/office/powerpoint/2010/main" val="2051621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F4EF6DE-D65C-4A25-A464-BC66012B7B26}"/>
              </a:ext>
            </a:extLst>
          </p:cNvPr>
          <p:cNvSpPr txBox="1">
            <a:spLocks/>
          </p:cNvSpPr>
          <p:nvPr/>
        </p:nvSpPr>
        <p:spPr>
          <a:xfrm>
            <a:off x="350692" y="1583865"/>
            <a:ext cx="11765108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lvl="1" indent="-347472">
              <a:spcBef>
                <a:spcPts val="600"/>
              </a:spcBef>
            </a:pPr>
            <a:r>
              <a:rPr lang="en-US" sz="2000" dirty="0">
                <a:ea typeface="Libre Franklin"/>
                <a:cs typeface="Libre Franklin"/>
              </a:rPr>
              <a:t>Fabricate prototype.</a:t>
            </a:r>
            <a:r>
              <a:rPr lang="en-US" sz="2000" b="1" dirty="0">
                <a:solidFill>
                  <a:srgbClr val="00FF00"/>
                </a:solidFill>
              </a:rPr>
              <a:t> 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0A97E37-0D05-454D-9ECC-B10AD7877F21}"/>
              </a:ext>
            </a:extLst>
          </p:cNvPr>
          <p:cNvSpPr txBox="1">
            <a:spLocks/>
          </p:cNvSpPr>
          <p:nvPr/>
        </p:nvSpPr>
        <p:spPr>
          <a:xfrm>
            <a:off x="2797577" y="3765496"/>
            <a:ext cx="1465729" cy="575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Build.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94E145E-D8D9-461B-8467-45C753F41977}"/>
              </a:ext>
            </a:extLst>
          </p:cNvPr>
          <p:cNvSpPr txBox="1">
            <a:spLocks/>
          </p:cNvSpPr>
          <p:nvPr/>
        </p:nvSpPr>
        <p:spPr>
          <a:xfrm>
            <a:off x="1102664" y="2594576"/>
            <a:ext cx="1393841" cy="694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dirty="0">
                <a:solidFill>
                  <a:srgbClr val="00B0F0"/>
                </a:solidFill>
              </a:rPr>
              <a:t>Design.</a:t>
            </a:r>
          </a:p>
        </p:txBody>
      </p:sp>
      <p:pic>
        <p:nvPicPr>
          <p:cNvPr id="15" name="Picture 14" descr="A picture containing yellow, indoor, kitchen appliance&#10;&#10;Description automatically generated">
            <a:extLst>
              <a:ext uri="{FF2B5EF4-FFF2-40B4-BE49-F238E27FC236}">
                <a16:creationId xmlns:a16="http://schemas.microsoft.com/office/drawing/2014/main" id="{DC1DD3B7-7E1E-4876-9F0B-2FE75380DE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15" b="94843" l="0" r="97479">
                        <a14:foregroundMark x1="25042" y1="28475" x2="25042" y2="28475"/>
                        <a14:foregroundMark x1="18487" y1="17713" x2="18487" y2="17713"/>
                        <a14:foregroundMark x1="8739" y1="36323" x2="8739" y2="36323"/>
                        <a14:foregroundMark x1="54118" y1="58072" x2="54118" y2="58072"/>
                        <a14:foregroundMark x1="65882" y1="64350" x2="65882" y2="64350"/>
                        <a14:foregroundMark x1="90756" y1="74888" x2="90756" y2="74888"/>
                        <a14:foregroundMark x1="76471" y1="28924" x2="96975" y2="49552"/>
                        <a14:foregroundMark x1="96975" y1="49552" x2="98824" y2="83632"/>
                        <a14:foregroundMark x1="98824" y1="83632" x2="81008" y2="95516"/>
                        <a14:foregroundMark x1="81008" y1="95516" x2="35462" y2="89910"/>
                        <a14:foregroundMark x1="35462" y1="89910" x2="24034" y2="65247"/>
                        <a14:foregroundMark x1="24034" y1="65247" x2="54622" y2="30269"/>
                        <a14:foregroundMark x1="54622" y1="30269" x2="73782" y2="29596"/>
                        <a14:foregroundMark x1="73782" y1="29596" x2="74286" y2="29596"/>
                        <a14:foregroundMark x1="87731" y1="68386" x2="87731" y2="68386"/>
                        <a14:foregroundMark x1="78992" y1="65471" x2="78992" y2="65471"/>
                        <a14:foregroundMark x1="80336" y1="75561" x2="80336" y2="75561"/>
                        <a14:foregroundMark x1="90420" y1="82735" x2="90420" y2="82735"/>
                        <a14:foregroundMark x1="81008" y1="80717" x2="81008" y2="80717"/>
                        <a14:foregroundMark x1="83697" y1="72646" x2="83697" y2="72646"/>
                        <a14:foregroundMark x1="90420" y1="66592" x2="90420" y2="66592"/>
                        <a14:foregroundMark x1="97479" y1="68161" x2="97983" y2="70404"/>
                        <a14:foregroundMark x1="94118" y1="82735" x2="94118" y2="82735"/>
                        <a14:foregroundMark x1="78655" y1="64350" x2="78655" y2="64350"/>
                        <a14:foregroundMark x1="47899" y1="62108" x2="47899" y2="62108"/>
                        <a14:foregroundMark x1="18824" y1="79372" x2="18824" y2="79372"/>
                        <a14:foregroundMark x1="23025" y1="88565" x2="24202" y2="88565"/>
                        <a14:foregroundMark x1="13782" y1="17040" x2="13782" y2="17040"/>
                        <a14:foregroundMark x1="15966" y1="28475" x2="15966" y2="28475"/>
                        <a14:foregroundMark x1="11261" y1="39462" x2="11261" y2="39462"/>
                        <a14:foregroundMark x1="4370" y1="45740" x2="4370" y2="45740"/>
                        <a14:foregroundMark x1="12941" y1="20404" x2="12941" y2="20404"/>
                        <a14:foregroundMark x1="6218" y1="13004" x2="6218" y2="13004"/>
                        <a14:foregroundMark x1="25882" y1="33408" x2="25882" y2="33408"/>
                        <a14:foregroundMark x1="20504" y1="30493" x2="20504" y2="30493"/>
                        <a14:foregroundMark x1="15798" y1="24888" x2="14622" y2="23767"/>
                        <a14:foregroundMark x1="10420" y1="18834" x2="10420" y2="18834"/>
                        <a14:foregroundMark x1="1513" y1="39462" x2="1513" y2="39462"/>
                        <a14:foregroundMark x1="15462" y1="35650" x2="15462" y2="35650"/>
                        <a14:foregroundMark x1="18319" y1="1794" x2="28067" y2="28475"/>
                        <a14:foregroundMark x1="28067" y1="28475" x2="9244" y2="50224"/>
                        <a14:foregroundMark x1="9244" y1="50224" x2="168" y2="54036"/>
                        <a14:foregroundMark x1="11597" y1="11435" x2="11597" y2="11435"/>
                        <a14:foregroundMark x1="11261" y1="17040" x2="11261" y2="17040"/>
                        <a14:foregroundMark x1="7731" y1="19955" x2="7731" y2="19955"/>
                        <a14:foregroundMark x1="2857" y1="16368" x2="3697" y2="15471"/>
                        <a14:foregroundMark x1="13445" y1="6951" x2="13445" y2="6951"/>
                        <a14:foregroundMark x1="4538" y1="5157" x2="4538" y2="5157"/>
                        <a14:foregroundMark x1="13445" y1="3139" x2="13445" y2="3139"/>
                        <a14:foregroundMark x1="7059" y1="7623" x2="7059" y2="7623"/>
                        <a14:foregroundMark x1="62521" y1="61435" x2="62521" y2="61435"/>
                        <a14:foregroundMark x1="76471" y1="45740" x2="76471" y2="45740"/>
                        <a14:foregroundMark x1="72605" y1="35650" x2="72605" y2="35650"/>
                        <a14:foregroundMark x1="65546" y1="40807" x2="65546" y2="40807"/>
                        <a14:foregroundMark x1="57479" y1="42377" x2="57479" y2="42377"/>
                        <a14:foregroundMark x1="77815" y1="41256" x2="77815" y2="41256"/>
                        <a14:foregroundMark x1="78655" y1="54036" x2="78655" y2="54036"/>
                        <a14:foregroundMark x1="69580" y1="39013" x2="49076" y2="40135"/>
                        <a14:foregroundMark x1="49076" y1="40135" x2="41681" y2="69955"/>
                        <a14:foregroundMark x1="41681" y1="69955" x2="54958" y2="89238"/>
                        <a14:foregroundMark x1="54958" y1="89238" x2="74118" y2="81166"/>
                        <a14:foregroundMark x1="74118" y1="81166" x2="81681" y2="56502"/>
                        <a14:foregroundMark x1="81681" y1="56502" x2="58319" y2="32960"/>
                        <a14:foregroundMark x1="54454" y1="43049" x2="32269" y2="43722"/>
                        <a14:foregroundMark x1="32269" y1="43722" x2="21513" y2="69955"/>
                        <a14:foregroundMark x1="21513" y1="69955" x2="35966" y2="93722"/>
                        <a14:foregroundMark x1="35966" y1="93722" x2="57479" y2="94843"/>
                        <a14:foregroundMark x1="57479" y1="94843" x2="74622" y2="80269"/>
                        <a14:foregroundMark x1="74622" y1="80269" x2="67563" y2="49327"/>
                        <a14:foregroundMark x1="67563" y1="49327" x2="38655" y2="36099"/>
                        <a14:foregroundMark x1="30252" y1="27803" x2="11261" y2="37220"/>
                        <a14:foregroundMark x1="11261" y1="37220" x2="6723" y2="4709"/>
                        <a14:foregroundMark x1="6723" y1="4709" x2="26050" y2="14574"/>
                        <a14:foregroundMark x1="26050" y1="14574" x2="30252" y2="31839"/>
                        <a14:backgroundMark x1="46050" y1="15919" x2="46050" y2="15919"/>
                        <a14:backgroundMark x1="40672" y1="23318" x2="40672" y2="23318"/>
                        <a14:backgroundMark x1="48739" y1="29372" x2="48739" y2="29372"/>
                        <a14:backgroundMark x1="87899" y1="15247" x2="87899" y2="15247"/>
                        <a14:backgroundMark x1="79832" y1="17265" x2="79832" y2="17265"/>
                        <a14:backgroundMark x1="96639" y1="32735" x2="96639" y2="32735"/>
                        <a14:backgroundMark x1="3697" y1="71076" x2="3697" y2="71076"/>
                        <a14:backgroundMark x1="2017" y1="62556" x2="2017" y2="62556"/>
                        <a14:backgroundMark x1="53782" y1="24439" x2="53782" y2="24439"/>
                        <a14:backgroundMark x1="56975" y1="28251" x2="56975" y2="28251"/>
                        <a14:backgroundMark x1="96639" y1="33408" x2="96639" y2="334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62"/>
          <a:stretch/>
        </p:blipFill>
        <p:spPr>
          <a:xfrm rot="509033">
            <a:off x="1714621" y="3683128"/>
            <a:ext cx="2587090" cy="184404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B9C62EF-28C8-440F-8023-BFCBFDCED9A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10" b="98305" l="4472" r="97561">
                        <a14:foregroundMark x1="9756" y1="47458" x2="9756" y2="47458"/>
                        <a14:foregroundMark x1="4878" y1="44068" x2="4878" y2="44068"/>
                        <a14:foregroundMark x1="9756" y1="32768" x2="9756" y2="32768"/>
                        <a14:foregroundMark x1="35772" y1="11299" x2="35772" y2="11299"/>
                        <a14:foregroundMark x1="28862" y1="11864" x2="28862" y2="11864"/>
                        <a14:foregroundMark x1="23577" y1="17514" x2="23577" y2="17514"/>
                        <a14:foregroundMark x1="16667" y1="23164" x2="16667" y2="23164"/>
                        <a14:foregroundMark x1="33333" y1="7910" x2="33333" y2="7910"/>
                        <a14:foregroundMark x1="93089" y1="31073" x2="93089" y2="31073"/>
                        <a14:foregroundMark x1="94715" y1="46328" x2="94715" y2="46328"/>
                        <a14:foregroundMark x1="97561" y1="36723" x2="97561" y2="36723"/>
                        <a14:foregroundMark x1="70732" y1="23164" x2="70732" y2="23164"/>
                        <a14:foregroundMark x1="67886" y1="93785" x2="67886" y2="93785"/>
                        <a14:foregroundMark x1="34553" y1="86441" x2="34553" y2="86441"/>
                        <a14:foregroundMark x1="71138" y1="98305" x2="71138" y2="98305"/>
                        <a14:foregroundMark x1="54065" y1="93220" x2="54065" y2="93220"/>
                        <a14:foregroundMark x1="49187" y1="91525" x2="49187" y2="91525"/>
                        <a14:foregroundMark x1="48374" y1="91525" x2="48374" y2="91525"/>
                        <a14:foregroundMark x1="21138" y1="79661" x2="20732" y2="79661"/>
                        <a14:backgroundMark x1="20732" y1="79661" x2="20732" y2="79661"/>
                        <a14:backgroundMark x1="49187" y1="92090" x2="49187" y2="92090"/>
                        <a14:backgroundMark x1="48780" y1="90960" x2="48780" y2="90960"/>
                        <a14:backgroundMark x1="50000" y1="90960" x2="50000" y2="90960"/>
                        <a14:backgroundMark x1="48374" y1="92090" x2="48374" y2="92090"/>
                        <a14:backgroundMark x1="49187" y1="90960" x2="49187" y2="90960"/>
                        <a14:backgroundMark x1="54472" y1="93785" x2="54472" y2="93785"/>
                        <a14:backgroundMark x1="53659" y1="92655" x2="53659" y2="92655"/>
                        <a14:backgroundMark x1="53659" y1="93220" x2="53659" y2="932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65" b="86"/>
          <a:stretch/>
        </p:blipFill>
        <p:spPr>
          <a:xfrm>
            <a:off x="9640903" y="764605"/>
            <a:ext cx="2342151" cy="1615259"/>
          </a:xfrm>
          <a:prstGeom prst="rect">
            <a:avLst/>
          </a:prstGeom>
        </p:spPr>
      </p:pic>
      <p:pic>
        <p:nvPicPr>
          <p:cNvPr id="18" name="Picture 17" descr="A picture containing text, yellow, container, bin&#10;&#10;Description automatically generated">
            <a:extLst>
              <a:ext uri="{FF2B5EF4-FFF2-40B4-BE49-F238E27FC236}">
                <a16:creationId xmlns:a16="http://schemas.microsoft.com/office/drawing/2014/main" id="{B00F39E3-FB92-42F1-8BBB-E24985D049F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93" b="96386" l="4242" r="93725">
                        <a14:foregroundMark x1="28646" y1="6846" x2="28646" y2="6846"/>
                        <a14:foregroundMark x1="50668" y1="8160" x2="50668" y2="8160"/>
                        <a14:foregroundMark x1="76990" y1="3231" x2="76990" y2="3231"/>
                        <a14:foregroundMark x1="66822" y1="2738" x2="66822" y2="2738"/>
                        <a14:foregroundMark x1="20221" y1="3341" x2="20221" y2="3341"/>
                        <a14:foregroundMark x1="24521" y1="64622" x2="24521" y2="64622"/>
                        <a14:foregroundMark x1="47531" y1="66867" x2="48170" y2="66867"/>
                        <a14:foregroundMark x1="70773" y1="54436" x2="28181" y2="56462"/>
                        <a14:foregroundMark x1="28181" y1="56462" x2="18942" y2="58708"/>
                        <a14:foregroundMark x1="18942" y1="58708" x2="15630" y2="66375"/>
                        <a14:foregroundMark x1="15630" y1="66375" x2="21150" y2="74973"/>
                        <a14:foregroundMark x1="21150" y1="74973" x2="31784" y2="78039"/>
                        <a14:foregroundMark x1="31784" y1="78039" x2="43696" y2="77820"/>
                        <a14:foregroundMark x1="43696" y1="77820" x2="66647" y2="79792"/>
                        <a14:foregroundMark x1="66647" y1="79792" x2="73039" y2="75630"/>
                        <a14:foregroundMark x1="73039" y1="75630" x2="76874" y2="67032"/>
                        <a14:foregroundMark x1="76874" y1="67032" x2="77397" y2="57229"/>
                        <a14:foregroundMark x1="77397" y1="57229" x2="71354" y2="53286"/>
                        <a14:foregroundMark x1="71354" y1="53286" x2="71238" y2="53341"/>
                        <a14:foregroundMark x1="67577" y1="72618" x2="67577" y2="72618"/>
                        <a14:foregroundMark x1="62522" y1="67579" x2="62522" y2="67579"/>
                        <a14:foregroundMark x1="84602" y1="73549" x2="84602" y2="73549"/>
                        <a14:foregroundMark x1="85357" y1="76342" x2="85357" y2="76342"/>
                        <a14:foregroundMark x1="81813" y1="75958" x2="81813" y2="75958"/>
                        <a14:foregroundMark x1="79256" y1="74151" x2="79256" y2="74151"/>
                        <a14:foregroundMark x1="76467" y1="88992" x2="76467" y2="88992"/>
                        <a14:foregroundMark x1="80883" y1="87678" x2="80883" y2="87678"/>
                        <a14:foregroundMark x1="58048" y1="88664" x2="58048" y2="88664"/>
                        <a14:foregroundMark x1="38989" y1="90197" x2="38989" y2="90197"/>
                        <a14:foregroundMark x1="25450" y1="86035" x2="25450" y2="86035"/>
                        <a14:foregroundMark x1="20337" y1="89102" x2="20337" y2="89102"/>
                        <a14:foregroundMark x1="12783" y1="91895" x2="12783" y2="91895"/>
                        <a14:foregroundMark x1="8658" y1="83516" x2="8658" y2="83516"/>
                        <a14:foregroundMark x1="4242" y1="80887" x2="4242" y2="80887"/>
                        <a14:foregroundMark x1="7031" y1="73713" x2="7031" y2="73713"/>
                        <a14:foregroundMark x1="7670" y1="74370" x2="7670" y2="74370"/>
                        <a14:foregroundMark x1="5288" y1="79573" x2="5288" y2="79573"/>
                        <a14:foregroundMark x1="8542" y1="80723" x2="8542" y2="80723"/>
                        <a14:foregroundMark x1="10750" y1="68565" x2="10750" y2="68565"/>
                        <a14:foregroundMark x1="15166" y1="58379" x2="15166" y2="58379"/>
                        <a14:foregroundMark x1="18187" y1="53231" x2="18187" y2="53231"/>
                        <a14:foregroundMark x1="19117" y1="47700" x2="19117" y2="47700"/>
                        <a14:foregroundMark x1="18478" y1="45455" x2="18478" y2="45455"/>
                        <a14:foregroundMark x1="19001" y1="39704" x2="19001" y2="39704"/>
                        <a14:foregroundMark x1="27368" y1="2903" x2="27368" y2="2903"/>
                        <a14:foregroundMark x1="30912" y1="2245" x2="30912" y2="2245"/>
                        <a14:foregroundMark x1="70250" y1="3012" x2="70250" y2="3012"/>
                        <a14:foregroundMark x1="74956" y1="3122" x2="74956" y2="3122"/>
                        <a14:foregroundMark x1="61476" y1="3450" x2="61476" y2="3450"/>
                        <a14:foregroundMark x1="60721" y1="3341" x2="60721" y2="3341"/>
                        <a14:foregroundMark x1="23765" y1="1643" x2="23765" y2="1643"/>
                        <a14:foregroundMark x1="93725" y1="74754" x2="93725" y2="74754"/>
                        <a14:foregroundMark x1="79489" y1="52519" x2="79489" y2="52519"/>
                        <a14:foregroundMark x1="89250" y1="89923" x2="89250" y2="89923"/>
                        <a14:foregroundMark x1="81522" y1="84118" x2="81522" y2="84118"/>
                        <a14:foregroundMark x1="78268" y1="94469" x2="78268" y2="94469"/>
                        <a14:foregroundMark x1="67345" y1="96276" x2="67345" y2="96276"/>
                        <a14:foregroundMark x1="57292" y1="96440" x2="57292" y2="96440"/>
                        <a14:foregroundMark x1="28879" y1="1205" x2="28879" y2="1205"/>
                        <a14:foregroundMark x1="70366" y1="493" x2="70366" y2="493"/>
                        <a14:foregroundMark x1="75305" y1="2136" x2="75305" y2="2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206" y="2297305"/>
            <a:ext cx="3852820" cy="4087885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4181C67-FDA7-4980-B205-ECE1A7F2CECA}"/>
              </a:ext>
            </a:extLst>
          </p:cNvPr>
          <p:cNvCxnSpPr>
            <a:cxnSpLocks/>
          </p:cNvCxnSpPr>
          <p:nvPr/>
        </p:nvCxnSpPr>
        <p:spPr>
          <a:xfrm flipH="1">
            <a:off x="10467191" y="1830083"/>
            <a:ext cx="969737" cy="369934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D9F79EE-7112-424C-9723-D5F17526A4B9}"/>
              </a:ext>
            </a:extLst>
          </p:cNvPr>
          <p:cNvSpPr txBox="1"/>
          <p:nvPr/>
        </p:nvSpPr>
        <p:spPr>
          <a:xfrm>
            <a:off x="4156276" y="2141365"/>
            <a:ext cx="3018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Custom build of electronic boards complete.</a:t>
            </a:r>
          </a:p>
        </p:txBody>
      </p:sp>
      <p:pic>
        <p:nvPicPr>
          <p:cNvPr id="21" name="Picture 20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17DD38B8-50ED-4CEC-93B4-69DBFC1C876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946" b="98200" l="3762" r="98903">
                        <a14:foregroundMark x1="16614" y1="46481" x2="16614" y2="46481"/>
                        <a14:foregroundMark x1="4075" y1="49100" x2="4075" y2="49100"/>
                        <a14:foregroundMark x1="53762" y1="92308" x2="53762" y2="92308"/>
                        <a14:foregroundMark x1="57837" y1="93617" x2="57837" y2="93617"/>
                        <a14:foregroundMark x1="57367" y1="98200" x2="57367" y2="98200"/>
                        <a14:foregroundMark x1="93887" y1="30606" x2="93887" y2="30606"/>
                        <a14:foregroundMark x1="94514" y1="23895" x2="94514" y2="23895"/>
                        <a14:foregroundMark x1="93260" y1="19804" x2="93260" y2="19804"/>
                        <a14:foregroundMark x1="97962" y1="22586" x2="97962" y2="22586"/>
                        <a14:foregroundMark x1="92633" y1="17349" x2="92633" y2="17349"/>
                        <a14:foregroundMark x1="52038" y1="7201" x2="52038" y2="7201"/>
                        <a14:foregroundMark x1="47492" y1="4419" x2="47492" y2="4419"/>
                        <a14:foregroundMark x1="14263" y1="24059" x2="14263" y2="24059"/>
                        <a14:foregroundMark x1="16614" y1="22586" x2="16614" y2="22586"/>
                        <a14:foregroundMark x1="23824" y1="15385" x2="23824" y2="15385"/>
                        <a14:foregroundMark x1="26959" y1="14075" x2="26959" y2="14075"/>
                        <a14:foregroundMark x1="22571" y1="18494" x2="22571" y2="18494"/>
                        <a14:foregroundMark x1="20063" y1="20786" x2="20063" y2="20786"/>
                        <a14:foregroundMark x1="18652" y1="21768" x2="18652" y2="21768"/>
                        <a14:foregroundMark x1="25549" y1="11620" x2="25549" y2="11620"/>
                        <a14:foregroundMark x1="27116" y1="11784" x2="27116" y2="11784"/>
                        <a14:foregroundMark x1="23041" y1="11293" x2="23041" y2="11293"/>
                        <a14:foregroundMark x1="21317" y1="12602" x2="21317" y2="12602"/>
                        <a14:foregroundMark x1="20063" y1="13748" x2="20063" y2="13748"/>
                        <a14:foregroundMark x1="19279" y1="15057" x2="19279" y2="15057"/>
                        <a14:foregroundMark x1="54389" y1="4583" x2="54389" y2="4583"/>
                        <a14:foregroundMark x1="61599" y1="6056" x2="61599" y2="6056"/>
                        <a14:foregroundMark x1="60345" y1="5237" x2="60345" y2="5237"/>
                        <a14:foregroundMark x1="57210" y1="4583" x2="57210" y2="4583"/>
                        <a14:foregroundMark x1="57680" y1="3601" x2="57680" y2="3601"/>
                        <a14:foregroundMark x1="57053" y1="3273" x2="57053" y2="3273"/>
                        <a14:foregroundMark x1="76489" y1="13912" x2="76489" y2="13912"/>
                        <a14:foregroundMark x1="77273" y1="11457" x2="77273" y2="11457"/>
                        <a14:foregroundMark x1="59875" y1="4910" x2="59875" y2="4910"/>
                        <a14:foregroundMark x1="58307" y1="2946" x2="58307" y2="2946"/>
                        <a14:foregroundMark x1="61285" y1="4583" x2="61285" y2="4583"/>
                        <a14:foregroundMark x1="61599" y1="3601" x2="61599" y2="3601"/>
                        <a14:foregroundMark x1="63166" y1="3928" x2="63166" y2="3928"/>
                        <a14:foregroundMark x1="60031" y1="4255" x2="60031" y2="4255"/>
                        <a14:foregroundMark x1="55172" y1="93617" x2="55172" y2="93617"/>
                        <a14:foregroundMark x1="55172" y1="92308" x2="55172" y2="92308"/>
                        <a14:foregroundMark x1="39655" y1="31915" x2="39655" y2="31915"/>
                        <a14:foregroundMark x1="17868" y1="47791" x2="17868" y2="47791"/>
                        <a14:foregroundMark x1="11912" y1="46972" x2="12226" y2="46972"/>
                        <a14:foregroundMark x1="13480" y1="43535" x2="13480" y2="43535"/>
                        <a14:foregroundMark x1="52038" y1="36989" x2="52038" y2="36989"/>
                        <a14:foregroundMark x1="21160" y1="54992" x2="21160" y2="54992"/>
                        <a14:foregroundMark x1="95611" y1="18167" x2="95611" y2="18167"/>
                        <a14:foregroundMark x1="98589" y1="21604" x2="98589" y2="21604"/>
                        <a14:foregroundMark x1="98903" y1="23404" x2="98903" y2="23404"/>
                        <a14:foregroundMark x1="69436" y1="10638" x2="69436" y2="10638"/>
                        <a14:foregroundMark x1="72727" y1="10802" x2="72727" y2="10802"/>
                        <a14:foregroundMark x1="73824" y1="10966" x2="73824" y2="10966"/>
                        <a14:foregroundMark x1="71630" y1="9984" x2="71630" y2="9984"/>
                        <a14:foregroundMark x1="67712" y1="8511" x2="67712" y2="8511"/>
                        <a14:foregroundMark x1="68652" y1="9002" x2="68652" y2="9002"/>
                        <a14:foregroundMark x1="69436" y1="9165" x2="69436" y2="9165"/>
                        <a14:foregroundMark x1="70846" y1="9493" x2="70846" y2="9493"/>
                        <a14:foregroundMark x1="68966" y1="8838" x2="68966" y2="8838"/>
                        <a14:foregroundMark x1="21317" y1="75123" x2="21317" y2="75123"/>
                        <a14:foregroundMark x1="22257" y1="75941" x2="22257" y2="75941"/>
                        <a14:foregroundMark x1="23197" y1="76759" x2="23197" y2="76759"/>
                        <a14:foregroundMark x1="5172" y1="63011" x2="5172" y2="63011"/>
                        <a14:foregroundMark x1="6583" y1="64157" x2="6583" y2="64157"/>
                        <a14:foregroundMark x1="8150" y1="65466" x2="8150" y2="65466"/>
                        <a14:foregroundMark x1="9875" y1="66612" x2="9875" y2="66612"/>
                        <a14:foregroundMark x1="96082" y1="29296" x2="96082" y2="29296"/>
                        <a14:backgroundMark x1="68182" y1="5565" x2="68182" y2="5565"/>
                        <a14:backgroundMark x1="64577" y1="5074" x2="64577" y2="5074"/>
                        <a14:backgroundMark x1="51724" y1="1964" x2="51724" y2="1964"/>
                        <a14:backgroundMark x1="99843" y1="22095" x2="99843" y2="22095"/>
                        <a14:backgroundMark x1="76489" y1="10638" x2="76489" y2="10638"/>
                        <a14:backgroundMark x1="75235" y1="10147" x2="75235" y2="10147"/>
                        <a14:backgroundMark x1="75549" y1="10802" x2="75549" y2="10802"/>
                        <a14:backgroundMark x1="75862" y1="9984" x2="75862" y2="9984"/>
                        <a14:backgroundMark x1="74608" y1="10638" x2="74608" y2="10638"/>
                        <a14:backgroundMark x1="72257" y1="9165" x2="72257" y2="9165"/>
                        <a14:backgroundMark x1="76645" y1="10802" x2="77116" y2="10966"/>
                        <a14:backgroundMark x1="76174" y1="10638" x2="76645" y2="10802"/>
                        <a14:backgroundMark x1="74295" y1="9984" x2="76174" y2="10638"/>
                        <a14:backgroundMark x1="72884" y1="9493" x2="74295" y2="9984"/>
                        <a14:backgroundMark x1="71942" y1="9165" x2="72884" y2="9493"/>
                        <a14:backgroundMark x1="71474" y1="9002" x2="71942" y2="9165"/>
                        <a14:backgroundMark x1="71003" y1="8838" x2="71474" y2="9002"/>
                        <a14:backgroundMark x1="70063" y1="8511" x2="71003" y2="8838"/>
                        <a14:backgroundMark x1="63950" y1="6383" x2="70063" y2="8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775" y="2801504"/>
            <a:ext cx="1465729" cy="1401749"/>
          </a:xfrm>
          <a:prstGeom prst="rect">
            <a:avLst/>
          </a:prstGeom>
        </p:spPr>
      </p:pic>
      <p:pic>
        <p:nvPicPr>
          <p:cNvPr id="22" name="Picture 21" descr="A picture containing text, sky, device&#10;&#10;Description automatically generated">
            <a:extLst>
              <a:ext uri="{FF2B5EF4-FFF2-40B4-BE49-F238E27FC236}">
                <a16:creationId xmlns:a16="http://schemas.microsoft.com/office/drawing/2014/main" id="{D801C919-5E73-47AE-AFF2-510B287E607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164" b="93891" l="1345" r="99090">
                        <a14:foregroundMark x1="9098" y1="16399" x2="9098" y2="16399"/>
                        <a14:foregroundMark x1="7595" y1="18489" x2="7595" y2="18489"/>
                        <a14:foregroundMark x1="8188" y1="35772" x2="8188" y2="35772"/>
                        <a14:foregroundMark x1="5222" y1="26206" x2="5222" y2="26206"/>
                        <a14:foregroundMark x1="5578" y1="28537" x2="5578" y2="28537"/>
                        <a14:foregroundMark x1="13054" y1="31190" x2="13054" y2="31190"/>
                        <a14:foregroundMark x1="23220" y1="34646" x2="23220" y2="34646"/>
                        <a14:foregroundMark x1="22745" y1="25723" x2="22745" y2="25723"/>
                        <a14:foregroundMark x1="88054" y1="25643" x2="88054" y2="25643"/>
                        <a14:foregroundMark x1="25158" y1="26447" x2="25158" y2="26447"/>
                        <a14:foregroundMark x1="18869" y1="25965" x2="18869" y2="25965"/>
                        <a14:foregroundMark x1="17445" y1="26125" x2="17445" y2="26125"/>
                        <a14:foregroundMark x1="16891" y1="26206" x2="16891" y2="26206"/>
                        <a14:foregroundMark x1="11630" y1="32315" x2="11630" y2="32315"/>
                        <a14:foregroundMark x1="14597" y1="33360" x2="14597" y2="33360"/>
                        <a14:foregroundMark x1="19541" y1="36254" x2="19541" y2="36254"/>
                        <a14:foregroundMark x1="22389" y1="37621" x2="22389" y2="37621"/>
                        <a14:foregroundMark x1="24446" y1="38826" x2="24446" y2="38826"/>
                        <a14:foregroundMark x1="25949" y1="38103" x2="25949" y2="38103"/>
                        <a14:foregroundMark x1="1820" y1="27572" x2="1820" y2="27572"/>
                        <a14:foregroundMark x1="91930" y1="36736" x2="91930" y2="36736"/>
                        <a14:foregroundMark x1="89834" y1="43328" x2="89834" y2="43328"/>
                        <a14:foregroundMark x1="97547" y1="26367" x2="97547" y2="26367"/>
                        <a14:foregroundMark x1="95926" y1="27814" x2="95926" y2="27814"/>
                        <a14:foregroundMark x1="94818" y1="28376" x2="94818" y2="28376"/>
                        <a14:foregroundMark x1="93908" y1="29582" x2="93908" y2="29582"/>
                        <a14:foregroundMark x1="97785" y1="28376" x2="97785" y2="28376"/>
                        <a14:foregroundMark x1="98734" y1="27974" x2="98734" y2="27974"/>
                        <a14:foregroundMark x1="98734" y1="47830" x2="98734" y2="47830"/>
                        <a14:foregroundMark x1="8703" y1="89630" x2="8703" y2="89630"/>
                        <a14:foregroundMark x1="1424" y1="47267" x2="1424" y2="47267"/>
                        <a14:foregroundMark x1="87935" y1="66399" x2="87935" y2="66399"/>
                        <a14:foregroundMark x1="83070" y1="66640" x2="83070" y2="66640"/>
                        <a14:foregroundMark x1="80103" y1="65032" x2="80103" y2="65032"/>
                        <a14:foregroundMark x1="99051" y1="69373" x2="99051" y2="69373"/>
                        <a14:foregroundMark x1="95688" y1="67926" x2="95688" y2="67926"/>
                        <a14:foregroundMark x1="94264" y1="67203" x2="94264" y2="67203"/>
                        <a14:foregroundMark x1="97112" y1="67685" x2="97112" y2="67685"/>
                        <a14:foregroundMark x1="91377" y1="92605" x2="91377" y2="92605"/>
                        <a14:foregroundMark x1="90111" y1="83601" x2="90111" y2="83601"/>
                        <a14:foregroundMark x1="89755" y1="73875" x2="89755" y2="73875"/>
                        <a14:foregroundMark x1="89834" y1="79341" x2="89834" y2="79341"/>
                        <a14:foregroundMark x1="89715" y1="86977" x2="89715" y2="86977"/>
                        <a14:foregroundMark x1="97745" y1="67444" x2="97745" y2="67444"/>
                        <a14:foregroundMark x1="88924" y1="68328" x2="88924" y2="68328"/>
                        <a14:foregroundMark x1="85957" y1="65354" x2="85957" y2="65354"/>
                        <a14:foregroundMark x1="14082" y1="50723" x2="14082" y2="50723"/>
                        <a14:foregroundMark x1="8584" y1="93408" x2="8584" y2="93408"/>
                        <a14:foregroundMark x1="7832" y1="79984" x2="7832" y2="79984"/>
                        <a14:foregroundMark x1="8070" y1="74035" x2="8070" y2="74035"/>
                        <a14:foregroundMark x1="7318" y1="73875" x2="7318" y2="73875"/>
                        <a14:foregroundMark x1="7120" y1="81672" x2="7120" y2="81672"/>
                        <a14:foregroundMark x1="6922" y1="71141" x2="6922" y2="71141"/>
                        <a14:foregroundMark x1="13252" y1="64228" x2="13252" y2="64228"/>
                        <a14:foregroundMark x1="11748" y1="65032" x2="11748" y2="65032"/>
                        <a14:foregroundMark x1="6131" y1="65836" x2="6131" y2="65836"/>
                        <a14:foregroundMark x1="4430" y1="66318" x2="4430" y2="66318"/>
                        <a14:foregroundMark x1="2690" y1="66640" x2="2690" y2="66640"/>
                        <a14:foregroundMark x1="15388" y1="61897" x2="15388" y2="61897"/>
                        <a14:foregroundMark x1="13172" y1="62379" x2="13172" y2="62379"/>
                        <a14:foregroundMark x1="20016" y1="60772" x2="20016" y2="60772"/>
                        <a14:foregroundMark x1="20530" y1="59244" x2="20530" y2="59244"/>
                        <a14:foregroundMark x1="69383" y1="60932" x2="69383" y2="60932"/>
                        <a14:foregroundMark x1="57160" y1="62219" x2="57160" y2="62219"/>
                        <a14:foregroundMark x1="7674" y1="9566" x2="7674" y2="9566"/>
                        <a14:foregroundMark x1="92207" y1="9244" x2="92207" y2="9244"/>
                        <a14:foregroundMark x1="91535" y1="93971" x2="91535" y2="93971"/>
                        <a14:foregroundMark x1="90862" y1="13424" x2="90862" y2="13424"/>
                        <a14:foregroundMark x1="90585" y1="21141" x2="90585" y2="21141"/>
                        <a14:foregroundMark x1="26028" y1="51608" x2="26028" y2="51608"/>
                        <a14:foregroundMark x1="99090" y1="28215" x2="99090" y2="28215"/>
                        <a14:foregroundMark x1="98180" y1="68006" x2="98180" y2="68006"/>
                        <a14:foregroundMark x1="84929" y1="26688" x2="84929" y2="26688"/>
                        <a14:foregroundMark x1="85641" y1="25643" x2="85641" y2="25643"/>
                        <a14:foregroundMark x1="85680" y1="29341" x2="85680" y2="29341"/>
                        <a14:foregroundMark x1="67168" y1="70981" x2="67168" y2="70981"/>
                        <a14:foregroundMark x1="26780" y1="69936" x2="26780" y2="69936"/>
                        <a14:foregroundMark x1="13133" y1="45418" x2="13133" y2="45418"/>
                        <a14:foregroundMark x1="13054" y1="44695" x2="13054" y2="44695"/>
                        <a14:backgroundMark x1="15625" y1="40675" x2="15625" y2="40675"/>
                        <a14:backgroundMark x1="88054" y1="40273" x2="88054" y2="40273"/>
                        <a14:backgroundMark x1="80380" y1="79421" x2="80380" y2="79421"/>
                        <a14:backgroundMark x1="19383" y1="39469" x2="19383" y2="394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170" y="4084971"/>
            <a:ext cx="1748263" cy="860300"/>
          </a:xfrm>
          <a:prstGeom prst="rect">
            <a:avLst/>
          </a:prstGeom>
        </p:spPr>
      </p:pic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FD722A78-DD16-4198-9DF3-8BE557FB1C48}"/>
              </a:ext>
            </a:extLst>
          </p:cNvPr>
          <p:cNvSpPr txBox="1">
            <a:spLocks/>
          </p:cNvSpPr>
          <p:nvPr/>
        </p:nvSpPr>
        <p:spPr>
          <a:xfrm>
            <a:off x="350692" y="1139711"/>
            <a:ext cx="11551701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400" b="1" dirty="0">
                <a:solidFill>
                  <a:srgbClr val="00B0F0"/>
                </a:solidFill>
              </a:rPr>
              <a:t>Project Milestones – Hardware Designed and Built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A236D4B-D013-4850-A3A8-61356C182931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AD98F4F-9BA2-412F-879F-9C37B8E66B56}"/>
              </a:ext>
            </a:extLst>
          </p:cNvPr>
          <p:cNvGrpSpPr/>
          <p:nvPr/>
        </p:nvGrpSpPr>
        <p:grpSpPr>
          <a:xfrm>
            <a:off x="529062" y="3005409"/>
            <a:ext cx="2593761" cy="1047963"/>
            <a:chOff x="529062" y="3005409"/>
            <a:chExt cx="2593761" cy="1047963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4DE0BD83-2BAC-4C50-9041-5A38FC5887F2}"/>
                </a:ext>
              </a:extLst>
            </p:cNvPr>
            <p:cNvSpPr/>
            <p:nvPr/>
          </p:nvSpPr>
          <p:spPr>
            <a:xfrm>
              <a:off x="957963" y="3258682"/>
              <a:ext cx="855030" cy="565278"/>
            </a:xfrm>
            <a:prstGeom prst="roundRect">
              <a:avLst/>
            </a:prstGeom>
            <a:solidFill>
              <a:srgbClr val="FEFE2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 descr="A picture containing text, yellow&#10;&#10;Description automatically generated">
              <a:extLst>
                <a:ext uri="{FF2B5EF4-FFF2-40B4-BE49-F238E27FC236}">
                  <a16:creationId xmlns:a16="http://schemas.microsoft.com/office/drawing/2014/main" id="{00F7FC39-BF37-499B-B869-7918584FB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3194" b="97206" l="4194" r="97177">
                          <a14:foregroundMark x1="9194" y1="45709" x2="9194" y2="45709"/>
                          <a14:foregroundMark x1="4919" y1="62675" x2="4919" y2="62675"/>
                          <a14:foregroundMark x1="10484" y1="81836" x2="10484" y2="81836"/>
                          <a14:foregroundMark x1="11129" y1="92016" x2="11129" y2="92016"/>
                          <a14:foregroundMark x1="14597" y1="92016" x2="14597" y2="92016"/>
                          <a14:foregroundMark x1="4274" y1="61677" x2="4274" y2="61677"/>
                          <a14:foregroundMark x1="5081" y1="12575" x2="8629" y2="49301"/>
                          <a14:foregroundMark x1="8629" y1="49301" x2="24355" y2="75848"/>
                          <a14:foregroundMark x1="24355" y1="75848" x2="49516" y2="71657"/>
                          <a14:foregroundMark x1="49516" y1="71657" x2="89435" y2="81836"/>
                          <a14:foregroundMark x1="89435" y1="81836" x2="90645" y2="40719"/>
                          <a14:foregroundMark x1="90645" y1="40719" x2="74758" y2="13972"/>
                          <a14:foregroundMark x1="74758" y1="13972" x2="42177" y2="5190"/>
                          <a14:foregroundMark x1="91452" y1="8383" x2="91452" y2="8383"/>
                          <a14:foregroundMark x1="92097" y1="12575" x2="92097" y2="12575"/>
                          <a14:foregroundMark x1="30968" y1="54092" x2="30968" y2="54092"/>
                          <a14:foregroundMark x1="38468" y1="41916" x2="38468" y2="41916"/>
                          <a14:foregroundMark x1="44274" y1="55289" x2="44274" y2="55289"/>
                          <a14:foregroundMark x1="29677" y1="51497" x2="29677" y2="51497"/>
                          <a14:foregroundMark x1="35887" y1="47305" x2="35887" y2="47305"/>
                          <a14:foregroundMark x1="24677" y1="39721" x2="24677" y2="39721"/>
                          <a14:foregroundMark x1="23871" y1="32335" x2="23871" y2="32335"/>
                          <a14:foregroundMark x1="25806" y1="29142" x2="25806" y2="29142"/>
                          <a14:foregroundMark x1="25968" y1="29142" x2="26613" y2="29142"/>
                          <a14:foregroundMark x1="26855" y1="29142" x2="30726" y2="32934"/>
                          <a14:foregroundMark x1="36774" y1="34531" x2="38065" y2="37725"/>
                          <a14:foregroundMark x1="39113" y1="43513" x2="39758" y2="45110"/>
                          <a14:foregroundMark x1="41048" y1="49900" x2="41048" y2="49900"/>
                          <a14:foregroundMark x1="13710" y1="33333" x2="20726" y2="71058"/>
                          <a14:foregroundMark x1="20726" y1="71058" x2="40484" y2="65868"/>
                          <a14:foregroundMark x1="40484" y1="65868" x2="52097" y2="41317"/>
                          <a14:foregroundMark x1="52097" y1="41317" x2="38952" y2="17565"/>
                          <a14:foregroundMark x1="38952" y1="17565" x2="22500" y2="26747"/>
                          <a14:foregroundMark x1="22500" y1="26747" x2="16935" y2="34930"/>
                          <a14:foregroundMark x1="34194" y1="28144" x2="15968" y2="26547"/>
                          <a14:foregroundMark x1="15968" y1="26547" x2="11774" y2="70259"/>
                          <a14:foregroundMark x1="11774" y1="70259" x2="24919" y2="97405"/>
                          <a14:foregroundMark x1="24919" y1="97405" x2="56290" y2="83433"/>
                          <a14:foregroundMark x1="56290" y1="83433" x2="63065" y2="50299"/>
                          <a14:foregroundMark x1="63065" y1="50299" x2="47097" y2="26747"/>
                          <a14:foregroundMark x1="47097" y1="26747" x2="28145" y2="18363"/>
                          <a14:foregroundMark x1="41694" y1="53693" x2="41694" y2="53693"/>
                          <a14:foregroundMark x1="37823" y1="57285" x2="37823" y2="57285"/>
                          <a14:foregroundMark x1="30726" y1="47305" x2="30726" y2="47305"/>
                          <a14:foregroundMark x1="36532" y1="49301" x2="36532" y2="49301"/>
                          <a14:foregroundMark x1="45161" y1="31337" x2="45161" y2="31337"/>
                          <a14:foregroundMark x1="45565" y1="39721" x2="45565" y2="39721"/>
                          <a14:foregroundMark x1="39355" y1="30140" x2="39355" y2="30140"/>
                          <a14:foregroundMark x1="37419" y1="30140" x2="37419" y2="30140"/>
                          <a14:foregroundMark x1="19113" y1="46707" x2="19113" y2="46707"/>
                          <a14:foregroundMark x1="22339" y1="41317" x2="22339" y2="41317"/>
                          <a14:foregroundMark x1="21935" y1="38124" x2="21935" y2="38124"/>
                          <a14:foregroundMark x1="25806" y1="34531" x2="25806" y2="34531"/>
                          <a14:foregroundMark x1="27500" y1="39721" x2="27500" y2="39721"/>
                          <a14:foregroundMark x1="27097" y1="41916" x2="27097" y2="41916"/>
                          <a14:foregroundMark x1="24677" y1="46108" x2="24677" y2="46108"/>
                          <a14:foregroundMark x1="22581" y1="52096" x2="22581" y2="52096"/>
                          <a14:foregroundMark x1="25161" y1="57285" x2="25161" y2="57285"/>
                          <a14:foregroundMark x1="25565" y1="57285" x2="25565" y2="57285"/>
                          <a14:foregroundMark x1="26613" y1="49301" x2="27903" y2="46108"/>
                          <a14:foregroundMark x1="29194" y1="44112" x2="30081" y2="42515"/>
                          <a14:foregroundMark x1="33145" y1="41916" x2="34194" y2="42515"/>
                          <a14:foregroundMark x1="34435" y1="47305" x2="34435" y2="47305"/>
                          <a14:foregroundMark x1="34597" y1="54092" x2="35242" y2="54691"/>
                          <a14:foregroundMark x1="34839" y1="56287" x2="34839" y2="56287"/>
                          <a14:foregroundMark x1="32016" y1="56287" x2="32016" y2="56287"/>
                          <a14:foregroundMark x1="31774" y1="56287" x2="31774" y2="56287"/>
                          <a14:foregroundMark x1="40403" y1="45709" x2="40403" y2="45709"/>
                          <a14:foregroundMark x1="40403" y1="45709" x2="40403" y2="45709"/>
                          <a14:foregroundMark x1="40403" y1="45709" x2="40403" y2="45709"/>
                          <a14:foregroundMark x1="41935" y1="58483" x2="41935" y2="58483"/>
                          <a14:foregroundMark x1="37661" y1="56287" x2="37661" y2="56287"/>
                          <a14:foregroundMark x1="36532" y1="47305" x2="36532" y2="47305"/>
                          <a14:foregroundMark x1="39113" y1="42914" x2="39113" y2="42914"/>
                          <a14:foregroundMark x1="43629" y1="36527" x2="43629" y2="36527"/>
                          <a14:foregroundMark x1="42984" y1="36527" x2="42984" y2="36527"/>
                          <a14:foregroundMark x1="42984" y1="36527" x2="42984" y2="36527"/>
                          <a14:foregroundMark x1="42823" y1="32934" x2="42823" y2="32934"/>
                          <a14:foregroundMark x1="40000" y1="32934" x2="40000" y2="32934"/>
                          <a14:foregroundMark x1="38710" y1="35529" x2="38710" y2="35529"/>
                          <a14:foregroundMark x1="27016" y1="3792" x2="27016" y2="3792"/>
                          <a14:foregroundMark x1="28629" y1="3194" x2="28629" y2="3194"/>
                          <a14:foregroundMark x1="23710" y1="3992" x2="23710" y2="3992"/>
                          <a14:foregroundMark x1="23065" y1="3992" x2="23065" y2="3992"/>
                          <a14:foregroundMark x1="25081" y1="10978" x2="25081" y2="10978"/>
                          <a14:foregroundMark x1="27742" y1="9182" x2="27742" y2="9182"/>
                          <a14:foregroundMark x1="34194" y1="6587" x2="34194" y2="6587"/>
                          <a14:foregroundMark x1="37097" y1="7385" x2="37097" y2="7385"/>
                          <a14:foregroundMark x1="40161" y1="6986" x2="40161" y2="6986"/>
                          <a14:foregroundMark x1="58145" y1="8184" x2="58145" y2="8184"/>
                          <a14:foregroundMark x1="75081" y1="7186" x2="75081" y2="7186"/>
                          <a14:foregroundMark x1="78548" y1="11776" x2="78548" y2="11776"/>
                          <a14:foregroundMark x1="92742" y1="12375" x2="92742" y2="12375"/>
                          <a14:foregroundMark x1="97177" y1="25349" x2="97177" y2="2534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062" y="3005409"/>
              <a:ext cx="2593761" cy="10479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3131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0A2D88B-F2A5-49AC-AF3B-297A86947E27}"/>
              </a:ext>
            </a:extLst>
          </p:cNvPr>
          <p:cNvSpPr txBox="1">
            <a:spLocks/>
          </p:cNvSpPr>
          <p:nvPr/>
        </p:nvSpPr>
        <p:spPr>
          <a:xfrm>
            <a:off x="350692" y="1583865"/>
            <a:ext cx="11765108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lvl="1" indent="-347472">
              <a:spcBef>
                <a:spcPts val="600"/>
              </a:spcBef>
            </a:pPr>
            <a:r>
              <a:rPr lang="en-US" sz="2000" dirty="0">
                <a:ea typeface="Libre Franklin"/>
                <a:cs typeface="Libre Franklin"/>
              </a:rPr>
              <a:t>Fabricate prototype.</a:t>
            </a:r>
            <a:r>
              <a:rPr lang="en-US" sz="2000" b="1" dirty="0">
                <a:solidFill>
                  <a:srgbClr val="00FF00"/>
                </a:solidFill>
              </a:rPr>
              <a:t> 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5" name="Picture 4" descr="A picture containing text, yellow, meter&#10;&#10;Description automatically generated">
            <a:extLst>
              <a:ext uri="{FF2B5EF4-FFF2-40B4-BE49-F238E27FC236}">
                <a16:creationId xmlns:a16="http://schemas.microsoft.com/office/drawing/2014/main" id="{DBA00489-2CB4-4074-A77D-DCF110E653A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18" b="89959" l="1970" r="97889">
                        <a14:foregroundMark x1="8959" y1="15197" x2="8959" y2="15197"/>
                        <a14:foregroundMark x1="5816" y1="14858" x2="5816" y2="14858"/>
                        <a14:foregroundMark x1="6989" y1="2510" x2="6989" y2="2510"/>
                        <a14:foregroundMark x1="1970" y1="11805" x2="1970" y2="11805"/>
                        <a14:foregroundMark x1="44184" y1="1153" x2="44184" y2="1153"/>
                        <a14:foregroundMark x1="6614" y1="1153" x2="6614" y2="1153"/>
                        <a14:foregroundMark x1="43058" y1="59566" x2="43058" y2="59566"/>
                        <a14:foregroundMark x1="36398" y1="53189" x2="36398" y2="53189"/>
                        <a14:foregroundMark x1="29268" y1="52307" x2="29268" y2="52307"/>
                        <a14:foregroundMark x1="34756" y1="51832" x2="34756" y2="51832"/>
                        <a14:foregroundMark x1="47702" y1="52849" x2="47702" y2="52849"/>
                        <a14:foregroundMark x1="47702" y1="59905" x2="47702" y2="59905"/>
                        <a14:foregroundMark x1="38039" y1="76119" x2="38039" y2="76119"/>
                        <a14:foregroundMark x1="49343" y1="72049" x2="49343" y2="72049"/>
                        <a14:foregroundMark x1="46435" y1="72049" x2="46435" y2="72049"/>
                        <a14:foregroundMark x1="44794" y1="49593" x2="44794" y2="49593"/>
                        <a14:foregroundMark x1="72373" y1="41248" x2="72373" y2="41248"/>
                        <a14:foregroundMark x1="74296" y1="47083" x2="74296" y2="47083"/>
                        <a14:foregroundMark x1="73452" y1="58548" x2="73452" y2="58548"/>
                        <a14:foregroundMark x1="74390" y1="33582" x2="74390" y2="33582"/>
                        <a14:foregroundMark x1="38368" y1="73066" x2="38368" y2="73066"/>
                        <a14:foregroundMark x1="36398" y1="72456" x2="36398" y2="72456"/>
                        <a14:foregroundMark x1="49531" y1="47490" x2="26548" y2="46947"/>
                        <a14:foregroundMark x1="26548" y1="46947" x2="23734" y2="55563"/>
                        <a14:foregroundMark x1="23734" y1="55563" x2="26220" y2="76187"/>
                        <a14:foregroundMark x1="26220" y1="76187" x2="30910" y2="80529"/>
                        <a14:foregroundMark x1="30910" y1="80529" x2="43527" y2="79647"/>
                        <a14:foregroundMark x1="43527" y1="79647" x2="48405" y2="83311"/>
                        <a14:foregroundMark x1="48405" y1="83311" x2="51735" y2="51425"/>
                        <a14:foregroundMark x1="51735" y1="51425" x2="49531" y2="45183"/>
                        <a14:foregroundMark x1="49531" y1="45183" x2="47373" y2="46811"/>
                        <a14:foregroundMark x1="34099" y1="55427" x2="34099" y2="55427"/>
                        <a14:foregroundMark x1="31098" y1="53731" x2="31098" y2="53731"/>
                        <a14:foregroundMark x1="30722" y1="50611" x2="30722" y2="50611"/>
                        <a14:foregroundMark x1="31191" y1="48711" x2="31191" y2="48711"/>
                        <a14:foregroundMark x1="30769" y1="48304" x2="30769" y2="48304"/>
                        <a14:foregroundMark x1="32176" y1="47829" x2="32176" y2="47829"/>
                        <a14:foregroundMark x1="36351" y1="49118" x2="36351" y2="49118"/>
                        <a14:foregroundMark x1="36257" y1="50407" x2="36257" y2="50407"/>
                        <a14:foregroundMark x1="36351" y1="52239" x2="36351" y2="52239"/>
                        <a14:foregroundMark x1="36023" y1="57666" x2="36023" y2="57666"/>
                        <a14:foregroundMark x1="38649" y1="71506" x2="38649" y2="71506"/>
                        <a14:foregroundMark x1="40478" y1="69199" x2="35553" y2="68860"/>
                        <a14:foregroundMark x1="35553" y1="68860" x2="32223" y2="74966"/>
                        <a14:foregroundMark x1="32223" y1="74966" x2="37523" y2="77748"/>
                        <a14:foregroundMark x1="37523" y1="77748" x2="40854" y2="72456"/>
                        <a14:foregroundMark x1="40854" y1="72456" x2="40807" y2="70217"/>
                        <a14:foregroundMark x1="47139" y1="73134" x2="47139" y2="73134"/>
                        <a14:foregroundMark x1="48124" y1="71710" x2="48124" y2="71710"/>
                        <a14:foregroundMark x1="47702" y1="71031" x2="47702" y2="71031"/>
                        <a14:foregroundMark x1="46435" y1="72388" x2="46435" y2="72388"/>
                        <a14:foregroundMark x1="44747" y1="71710" x2="44747" y2="71710"/>
                        <a14:foregroundMark x1="55253" y1="66486" x2="55253" y2="66486"/>
                        <a14:foregroundMark x1="53518" y1="59430" x2="53518" y2="59430"/>
                        <a14:foregroundMark x1="48452" y1="50068" x2="48452" y2="50068"/>
                        <a14:foregroundMark x1="53705" y1="49796" x2="53705" y2="49796"/>
                        <a14:foregroundMark x1="57223" y1="50882" x2="57223" y2="50882"/>
                        <a14:foregroundMark x1="58208" y1="52307" x2="58208" y2="52307"/>
                        <a14:foregroundMark x1="56473" y1="50407" x2="56473" y2="50407"/>
                        <a14:foregroundMark x1="57786" y1="51493" x2="57786" y2="51493"/>
                        <a14:foregroundMark x1="58396" y1="53392" x2="58396" y2="53392"/>
                        <a14:foregroundMark x1="57317" y1="55767" x2="57317" y2="55767"/>
                        <a14:foregroundMark x1="55300" y1="57734" x2="55300" y2="57734"/>
                        <a14:foregroundMark x1="54362" y1="58616" x2="54362" y2="58616"/>
                        <a14:foregroundMark x1="56144" y1="56784" x2="56144" y2="56784"/>
                        <a14:foregroundMark x1="86210" y1="54274" x2="86210" y2="54274"/>
                        <a14:foregroundMark x1="79221" y1="29512" x2="79221" y2="29512"/>
                        <a14:foregroundMark x1="81191" y1="33175" x2="81191" y2="33175"/>
                        <a14:foregroundMark x1="68949" y1="30733" x2="68949" y2="30733"/>
                        <a14:foregroundMark x1="62664" y1="25916" x2="62664" y2="25916"/>
                        <a14:foregroundMark x1="64353" y1="23541" x2="64353" y2="23541"/>
                        <a14:foregroundMark x1="83396" y1="23474" x2="83396" y2="23474"/>
                        <a14:foregroundMark x1="88555" y1="23745" x2="88555" y2="23745"/>
                        <a14:foregroundMark x1="92495" y1="56513" x2="92495" y2="56513"/>
                        <a14:foregroundMark x1="90994" y1="55088" x2="90994" y2="55088"/>
                        <a14:foregroundMark x1="88837" y1="54545" x2="88837" y2="54545"/>
                        <a14:foregroundMark x1="87477" y1="54410" x2="87477" y2="54410"/>
                        <a14:foregroundMark x1="88086" y1="54410" x2="88086" y2="54410"/>
                        <a14:foregroundMark x1="90338" y1="54749" x2="90338" y2="54749"/>
                        <a14:foregroundMark x1="92917" y1="58209" x2="92917" y2="58209"/>
                        <a14:foregroundMark x1="93715" y1="60855" x2="93715" y2="60855"/>
                        <a14:foregroundMark x1="93856" y1="62415" x2="93856" y2="62415"/>
                        <a14:foregroundMark x1="94512" y1="70149" x2="94512" y2="70149"/>
                        <a14:foregroundMark x1="96060" y1="70488" x2="96060" y2="70488"/>
                        <a14:foregroundMark x1="97186" y1="68453" x2="97186" y2="68453"/>
                        <a14:foregroundMark x1="97936" y1="64450" x2="97936" y2="64450"/>
                        <a14:foregroundMark x1="97186" y1="60651" x2="97186" y2="60651"/>
                        <a14:foregroundMark x1="95310" y1="58412" x2="95310" y2="58412"/>
                        <a14:foregroundMark x1="94278" y1="57531" x2="94278" y2="57531"/>
                        <a14:foregroundMark x1="92871" y1="56988" x2="92871" y2="56988"/>
                        <a14:foregroundMark x1="75516" y1="36906" x2="75516" y2="36906"/>
                        <a14:foregroundMark x1="74953" y1="28290" x2="74953" y2="28290"/>
                        <a14:foregroundMark x1="70919" y1="25645" x2="67308" y2="30801"/>
                        <a14:foregroundMark x1="67308" y1="30801" x2="69606" y2="48982"/>
                        <a14:foregroundMark x1="69606" y1="48982" x2="74672" y2="55292"/>
                        <a14:foregroundMark x1="74672" y1="55292" x2="78752" y2="50814"/>
                        <a14:foregroundMark x1="78752" y1="50814" x2="82223" y2="41520"/>
                        <a14:foregroundMark x1="82223" y1="41520" x2="81098" y2="34261"/>
                        <a14:foregroundMark x1="81098" y1="34261" x2="69184" y2="27341"/>
                        <a14:foregroundMark x1="42917" y1="68182" x2="43715" y2="75712"/>
                        <a14:foregroundMark x1="43715" y1="75712" x2="48218" y2="72999"/>
                        <a14:foregroundMark x1="48218" y1="72999" x2="43105" y2="68521"/>
                        <a14:foregroundMark x1="43105" y1="68521" x2="42355" y2="68589"/>
                        <a14:foregroundMark x1="43386" y1="58141" x2="38133" y2="59362"/>
                        <a14:foregroundMark x1="38133" y1="59362" x2="40994" y2="65265"/>
                        <a14:foregroundMark x1="40994" y1="65265" x2="45966" y2="64790"/>
                        <a14:foregroundMark x1="45966" y1="64790" x2="43340" y2="58345"/>
                        <a14:foregroundMark x1="43340" y1="58345" x2="41510" y2="58345"/>
                        <a14:foregroundMark x1="48124" y1="60312" x2="47655" y2="60176"/>
                        <a14:foregroundMark x1="48734" y1="59634" x2="44371" y2="62890"/>
                        <a14:foregroundMark x1="44371" y1="62890" x2="48687" y2="66486"/>
                        <a14:foregroundMark x1="48687" y1="66486" x2="48171" y2="60448"/>
                        <a14:foregroundMark x1="38837" y1="60448" x2="42777" y2="65400"/>
                        <a14:foregroundMark x1="42777" y1="65400" x2="39306" y2="59294"/>
                        <a14:foregroundMark x1="29784" y1="54342" x2="24531" y2="55088"/>
                        <a14:foregroundMark x1="24531" y1="55088" x2="26689" y2="62687"/>
                        <a14:foregroundMark x1="26689" y1="62687" x2="33771" y2="65129"/>
                        <a14:foregroundMark x1="33771" y1="65129" x2="38837" y2="64315"/>
                        <a14:foregroundMark x1="38837" y1="64315" x2="35694" y2="56988"/>
                        <a14:foregroundMark x1="35694" y1="56988" x2="30675" y2="54003"/>
                        <a14:foregroundMark x1="19606" y1="89213" x2="19606" y2="89213"/>
                        <a14:foregroundMark x1="15854" y1="88874" x2="15854" y2="88874"/>
                        <a14:foregroundMark x1="21623" y1="88670" x2="21623" y2="88670"/>
                        <a14:foregroundMark x1="49062" y1="89213" x2="49062" y2="89213"/>
                        <a14:foregroundMark x1="34756" y1="89959" x2="34756" y2="89959"/>
                        <a14:foregroundMark x1="36867" y1="89213" x2="36867" y2="89213"/>
                        <a14:foregroundMark x1="31989" y1="88874" x2="31989" y2="88874"/>
                        <a14:foregroundMark x1="30206" y1="89009" x2="30206" y2="89009"/>
                        <a14:foregroundMark x1="47983" y1="10041" x2="47983" y2="10041"/>
                        <a14:foregroundMark x1="94794" y1="57734" x2="94794" y2="57734"/>
                        <a14:foregroundMark x1="93386" y1="58887" x2="93386" y2="58887"/>
                        <a14:foregroundMark x1="93902" y1="68046" x2="93902" y2="68046"/>
                        <a14:foregroundMark x1="97655" y1="66825" x2="97655" y2="66825"/>
                        <a14:foregroundMark x1="91229" y1="57056" x2="91229" y2="57056"/>
                        <a14:foregroundMark x1="85178" y1="63908" x2="85178" y2="63908"/>
                        <a14:foregroundMark x1="84522" y1="66825" x2="84522" y2="66825"/>
                        <a14:foregroundMark x1="87008" y1="60176" x2="87008" y2="60176"/>
                        <a14:foregroundMark x1="89118" y1="57734" x2="89118" y2="57734"/>
                        <a14:foregroundMark x1="90572" y1="57123" x2="90572" y2="57123"/>
                        <a14:foregroundMark x1="87805" y1="59159" x2="87805" y2="59159"/>
                        <a14:foregroundMark x1="88415" y1="58141" x2="88415" y2="58141"/>
                        <a14:foregroundMark x1="89869" y1="57395" x2="89869" y2="57395"/>
                        <a14:foregroundMark x1="84099" y1="70149" x2="84099" y2="70149"/>
                        <a14:foregroundMark x1="83771" y1="73270" x2="83771" y2="73270"/>
                        <a14:foregroundMark x1="83630" y1="75645" x2="83630" y2="75645"/>
                        <a14:foregroundMark x1="83959" y1="71913" x2="83959" y2="71913"/>
                        <a14:foregroundMark x1="84287" y1="68996" x2="84287" y2="68996"/>
                        <a14:foregroundMark x1="82833" y1="78833" x2="82833" y2="78833"/>
                        <a14:foregroundMark x1="79644" y1="82700" x2="79644" y2="82700"/>
                        <a14:foregroundMark x1="77017" y1="83853" x2="77017" y2="83853"/>
                        <a14:foregroundMark x1="73030" y1="81343" x2="73030" y2="81343"/>
                        <a14:foregroundMark x1="78659" y1="83582" x2="78659" y2="83582"/>
                        <a14:foregroundMark x1="74156" y1="82904" x2="74156" y2="82904"/>
                        <a14:foregroundMark x1="73593" y1="82157" x2="73593" y2="82157"/>
                        <a14:foregroundMark x1="75000" y1="83718" x2="75000" y2="83718"/>
                        <a14:foregroundMark x1="71904" y1="79104" x2="71904" y2="79104"/>
                        <a14:foregroundMark x1="70638" y1="76255" x2="70638" y2="76255"/>
                        <a14:foregroundMark x1="72233" y1="79851" x2="72233" y2="79851"/>
                        <a14:foregroundMark x1="68152" y1="73270" x2="68152" y2="73270"/>
                        <a14:foregroundMark x1="69418" y1="74355" x2="69418" y2="74355"/>
                        <a14:foregroundMark x1="69887" y1="75237" x2="69887" y2="75237"/>
                        <a14:foregroundMark x1="64869" y1="73474" x2="64869" y2="73474"/>
                        <a14:foregroundMark x1="66182" y1="72863" x2="66182" y2="72863"/>
                        <a14:foregroundMark x1="61492" y1="76255" x2="61492" y2="76255"/>
                        <a14:foregroundMark x1="63274" y1="74830" x2="63274" y2="74830"/>
                        <a14:foregroundMark x1="59381" y1="77748" x2="59381" y2="77748"/>
                        <a14:foregroundMark x1="56379" y1="78358" x2="56379" y2="78358"/>
                        <a14:foregroundMark x1="54503" y1="77544" x2="54503" y2="77544"/>
                        <a14:foregroundMark x1="57692" y1="78290" x2="57692" y2="78290"/>
                        <a14:foregroundMark x1="55206" y1="78290" x2="55206" y2="78290"/>
                        <a14:foregroundMark x1="53283" y1="76526" x2="53283" y2="76526"/>
                        <a14:foregroundMark x1="57176" y1="53053" x2="57176" y2="53053"/>
                        <a14:foregroundMark x1="23546" y1="88060" x2="23546" y2="88060"/>
                        <a14:backgroundMark x1="86867" y1="56988" x2="86867" y2="56988"/>
                        <a14:backgroundMark x1="56285" y1="51493" x2="56285" y2="51493"/>
                        <a14:backgroundMark x1="57692" y1="52035" x2="57692" y2="52035"/>
                        <a14:backgroundMark x1="53987" y1="54342" x2="53987" y2="54342"/>
                        <a14:backgroundMark x1="2158" y1="2714" x2="2158" y2="2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094" y="1581428"/>
            <a:ext cx="7017121" cy="4851424"/>
          </a:xfrm>
          <a:prstGeom prst="rect">
            <a:avLst/>
          </a:prstGeom>
        </p:spPr>
      </p:pic>
      <p:pic>
        <p:nvPicPr>
          <p:cNvPr id="14" name="Picture 13" descr="A picture containing outdoor, cable, connector, sitting&#10;&#10;Description automatically generated">
            <a:extLst>
              <a:ext uri="{FF2B5EF4-FFF2-40B4-BE49-F238E27FC236}">
                <a16:creationId xmlns:a16="http://schemas.microsoft.com/office/drawing/2014/main" id="{B5682198-8173-4156-A424-68F71460BD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11" y="2483612"/>
            <a:ext cx="4075599" cy="3047057"/>
          </a:xfrm>
          <a:prstGeom prst="rect">
            <a:avLst/>
          </a:prstGeom>
        </p:spPr>
      </p:pic>
      <p:pic>
        <p:nvPicPr>
          <p:cNvPr id="15" name="Picture 14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53366CB2-AD67-4D6E-B2C3-6DCE538A3E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565" y="5167592"/>
            <a:ext cx="1771650" cy="1771650"/>
          </a:xfrm>
          <a:prstGeom prst="rect">
            <a:avLst/>
          </a:prstGeom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A61A776D-0EE3-4A31-9C23-D76FEB5F4C35}"/>
              </a:ext>
            </a:extLst>
          </p:cNvPr>
          <p:cNvSpPr txBox="1">
            <a:spLocks/>
          </p:cNvSpPr>
          <p:nvPr/>
        </p:nvSpPr>
        <p:spPr>
          <a:xfrm>
            <a:off x="9239339" y="2263092"/>
            <a:ext cx="2216475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Laptop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68836249-6FCC-4D51-A103-ABCC7CA3FD72}"/>
              </a:ext>
            </a:extLst>
          </p:cNvPr>
          <p:cNvSpPr txBox="1">
            <a:spLocks/>
          </p:cNvSpPr>
          <p:nvPr/>
        </p:nvSpPr>
        <p:spPr>
          <a:xfrm>
            <a:off x="5907910" y="1223370"/>
            <a:ext cx="2137676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dirty="0">
                <a:solidFill>
                  <a:srgbClr val="00B0F0"/>
                </a:solidFill>
              </a:rPr>
              <a:t>New Marine IP Enclosure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BD111183-AEB6-4EC0-856E-2F474A7BBF83}"/>
              </a:ext>
            </a:extLst>
          </p:cNvPr>
          <p:cNvSpPr txBox="1">
            <a:spLocks/>
          </p:cNvSpPr>
          <p:nvPr/>
        </p:nvSpPr>
        <p:spPr>
          <a:xfrm>
            <a:off x="1750532" y="2058511"/>
            <a:ext cx="2216475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Marine IP Cable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E40A96B7-809C-47CA-8182-8E1D6815B7E7}"/>
              </a:ext>
            </a:extLst>
          </p:cNvPr>
          <p:cNvSpPr txBox="1">
            <a:spLocks/>
          </p:cNvSpPr>
          <p:nvPr/>
        </p:nvSpPr>
        <p:spPr>
          <a:xfrm>
            <a:off x="10614924" y="5250670"/>
            <a:ext cx="1383291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dirty="0">
                <a:solidFill>
                  <a:srgbClr val="00B0F0"/>
                </a:solidFill>
              </a:rPr>
              <a:t>GPS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2D1208-7131-4488-B7BF-E4E35F615351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</p:spTree>
    <p:extLst>
      <p:ext uri="{BB962C8B-B14F-4D97-AF65-F5344CB8AC3E}">
        <p14:creationId xmlns:p14="http://schemas.microsoft.com/office/powerpoint/2010/main" val="931334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0A2D88B-F2A5-49AC-AF3B-297A86947E27}"/>
              </a:ext>
            </a:extLst>
          </p:cNvPr>
          <p:cNvSpPr txBox="1">
            <a:spLocks/>
          </p:cNvSpPr>
          <p:nvPr/>
        </p:nvSpPr>
        <p:spPr>
          <a:xfrm>
            <a:off x="350692" y="1583865"/>
            <a:ext cx="11765108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Libre Franklin"/>
                <a:cs typeface="Libre Franklin"/>
              </a:rPr>
              <a:t>Design and write prototype firmware.</a:t>
            </a:r>
            <a:r>
              <a:rPr lang="en-US" sz="2000" b="1" dirty="0">
                <a:solidFill>
                  <a:srgbClr val="FFFF00"/>
                </a:solidFill>
                <a:ea typeface="Libre Franklin"/>
                <a:cs typeface="Libre Franklin"/>
              </a:rPr>
              <a:t>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Complete</a:t>
            </a: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Noto Sans Symbols"/>
                <a:cs typeface="Noto Sans Symbols"/>
              </a:rPr>
              <a:t>Firmware developed and undergoing small-scale laboratory tests and bug fixes.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Complete</a:t>
            </a:r>
            <a:endParaRPr lang="en-US" sz="2000" b="1" dirty="0">
              <a:solidFill>
                <a:srgbClr val="FFFF00"/>
              </a:solidFill>
              <a:ea typeface="Libre Franklin"/>
              <a:cs typeface="Libre Franklin"/>
            </a:endParaRPr>
          </a:p>
          <a:p>
            <a:pPr>
              <a:spcBef>
                <a:spcPts val="600"/>
              </a:spcBef>
            </a:pP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 </a:t>
            </a:r>
          </a:p>
        </p:txBody>
      </p:sp>
      <p:sp>
        <p:nvSpPr>
          <p:cNvPr id="11" name="Arrow: Bent-Up 10">
            <a:extLst>
              <a:ext uri="{FF2B5EF4-FFF2-40B4-BE49-F238E27FC236}">
                <a16:creationId xmlns:a16="http://schemas.microsoft.com/office/drawing/2014/main" id="{1F9E50E4-75F9-4BEE-9375-61FF08E24D75}"/>
              </a:ext>
            </a:extLst>
          </p:cNvPr>
          <p:cNvSpPr/>
          <p:nvPr/>
        </p:nvSpPr>
        <p:spPr>
          <a:xfrm rot="5400000">
            <a:off x="2285013" y="4041380"/>
            <a:ext cx="1350645" cy="879475"/>
          </a:xfrm>
          <a:prstGeom prst="bent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F5BB20A-E9C9-4B7C-9B5F-EA1832CC4A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5" t="21257" r="6077" b="6638"/>
          <a:stretch/>
        </p:blipFill>
        <p:spPr bwMode="auto">
          <a:xfrm>
            <a:off x="3452158" y="3431654"/>
            <a:ext cx="2917226" cy="18269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5BDB80F2-7CA4-4B72-BB19-D289CA02157D">
            <a:extLst>
              <a:ext uri="{FF2B5EF4-FFF2-40B4-BE49-F238E27FC236}">
                <a16:creationId xmlns:a16="http://schemas.microsoft.com/office/drawing/2014/main" id="{BD79601A-8C90-44D4-A07A-80F4D2880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889" y="2917067"/>
            <a:ext cx="2755135" cy="1550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2">
            <a:extLst>
              <a:ext uri="{FF2B5EF4-FFF2-40B4-BE49-F238E27FC236}">
                <a16:creationId xmlns:a16="http://schemas.microsoft.com/office/drawing/2014/main" id="{85494FA9-69E7-4CEC-8553-3C9C730AC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0813" y="3165837"/>
            <a:ext cx="1859915" cy="348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Display Interface: Build</a:t>
            </a:r>
            <a:endParaRPr lang="en-US" sz="1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D64DFE3F-C566-4CF6-BB6D-AFEDC26EC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32" y="2632587"/>
            <a:ext cx="1958920" cy="270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Display Interface: Design</a:t>
            </a:r>
            <a:endParaRPr lang="en-US" sz="11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BDD5B1E-B93F-4315-8C39-2D273C02E991}"/>
              </a:ext>
            </a:extLst>
          </p:cNvPr>
          <p:cNvGrpSpPr/>
          <p:nvPr/>
        </p:nvGrpSpPr>
        <p:grpSpPr>
          <a:xfrm>
            <a:off x="6711517" y="2523236"/>
            <a:ext cx="5149349" cy="2230527"/>
            <a:chOff x="0" y="-415495"/>
            <a:chExt cx="5149449" cy="2231595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B05DC19-740D-4EB8-85CE-3800A7A380E5}"/>
                </a:ext>
              </a:extLst>
            </p:cNvPr>
            <p:cNvGrpSpPr/>
            <p:nvPr/>
          </p:nvGrpSpPr>
          <p:grpSpPr>
            <a:xfrm>
              <a:off x="0" y="-415495"/>
              <a:ext cx="5149449" cy="2231595"/>
              <a:chOff x="0" y="-504606"/>
              <a:chExt cx="5149718" cy="2231839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BDFED2DB-D910-41D3-931E-A94FBBEB8F0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79" t="21113" r="8820" b="6243"/>
              <a:stretch/>
            </p:blipFill>
            <p:spPr bwMode="auto">
              <a:xfrm>
                <a:off x="0" y="17813"/>
                <a:ext cx="2696845" cy="1709420"/>
              </a:xfrm>
              <a:prstGeom prst="rect">
                <a:avLst/>
              </a:prstGeom>
              <a:noFill/>
              <a:ln w="28575">
                <a:solidFill>
                  <a:srgbClr val="FFC000"/>
                </a:solidFill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B0442C91-67EA-47B1-B22A-F3166D94A3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948" t="23647" r="7324" b="10220"/>
              <a:stretch/>
            </p:blipFill>
            <p:spPr bwMode="auto">
              <a:xfrm>
                <a:off x="2908169" y="-504606"/>
                <a:ext cx="2241549" cy="1377129"/>
              </a:xfrm>
              <a:prstGeom prst="rect">
                <a:avLst/>
              </a:prstGeom>
              <a:noFill/>
              <a:ln w="28575">
                <a:solidFill>
                  <a:srgbClr val="FF6600"/>
                </a:solidFill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263429D-2523-4FDB-AB6A-30A71BA7F7C6}"/>
                </a:ext>
              </a:extLst>
            </p:cNvPr>
            <p:cNvSpPr/>
            <p:nvPr/>
          </p:nvSpPr>
          <p:spPr>
            <a:xfrm>
              <a:off x="1167493" y="500001"/>
              <a:ext cx="765959" cy="267195"/>
            </a:xfrm>
            <a:prstGeom prst="rect">
              <a:avLst/>
            </a:prstGeom>
            <a:noFill/>
            <a:ln w="28575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4240AE8-1962-4F9A-AB55-4A82C08409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7493" y="-415495"/>
              <a:ext cx="1740525" cy="915495"/>
            </a:xfrm>
            <a:prstGeom prst="line">
              <a:avLst/>
            </a:prstGeom>
            <a:ln w="28575">
              <a:solidFill>
                <a:srgbClr val="FF66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F0345DC9-D307-4785-BC7D-208A31F23B58}"/>
              </a:ext>
            </a:extLst>
          </p:cNvPr>
          <p:cNvSpPr/>
          <p:nvPr/>
        </p:nvSpPr>
        <p:spPr>
          <a:xfrm>
            <a:off x="4928539" y="3731414"/>
            <a:ext cx="648001" cy="626147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4B08ED5-DF4C-4911-9DF1-5C0CD316734B}"/>
              </a:ext>
            </a:extLst>
          </p:cNvPr>
          <p:cNvCxnSpPr>
            <a:cxnSpLocks/>
          </p:cNvCxnSpPr>
          <p:nvPr/>
        </p:nvCxnSpPr>
        <p:spPr>
          <a:xfrm flipV="1">
            <a:off x="4928539" y="3034346"/>
            <a:ext cx="1782978" cy="697069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B019A1B5-4030-4519-8792-DA640C794749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</p:spTree>
    <p:extLst>
      <p:ext uri="{BB962C8B-B14F-4D97-AF65-F5344CB8AC3E}">
        <p14:creationId xmlns:p14="http://schemas.microsoft.com/office/powerpoint/2010/main" val="3235344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2" y="1139711"/>
            <a:ext cx="11551701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400" b="1" dirty="0">
                <a:solidFill>
                  <a:srgbClr val="00B0F0"/>
                </a:solidFill>
              </a:rPr>
              <a:t>Project Milestones – Software Design Complete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624CAE6-393D-4DE7-AEC8-AFA1C1E32C75}"/>
              </a:ext>
            </a:extLst>
          </p:cNvPr>
          <p:cNvSpPr txBox="1">
            <a:spLocks/>
          </p:cNvSpPr>
          <p:nvPr/>
        </p:nvSpPr>
        <p:spPr>
          <a:xfrm>
            <a:off x="350691" y="1583865"/>
            <a:ext cx="11551701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Engineering report outlining requirement and specification details. </a:t>
            </a:r>
            <a:r>
              <a:rPr lang="en-US" sz="2000" b="1" dirty="0">
                <a:solidFill>
                  <a:srgbClr val="00FF00"/>
                </a:solidFill>
              </a:rPr>
              <a:t>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Develop a plan-design-implement-test-revise loop. </a:t>
            </a:r>
            <a:r>
              <a:rPr lang="en-US" sz="2000" b="1" dirty="0">
                <a:solidFill>
                  <a:srgbClr val="00FF00"/>
                </a:solidFill>
              </a:rPr>
              <a:t>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Select a suite of core usage and testing cases. </a:t>
            </a:r>
            <a:r>
              <a:rPr lang="en-US" sz="2000" b="1" dirty="0">
                <a:solidFill>
                  <a:srgbClr val="00FF00"/>
                </a:solidFill>
              </a:rPr>
              <a:t>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effectLst/>
              <a:latin typeface="Franklin Gothic Book" panose="020B0503020102020204" pitchFamily="34" charset="0"/>
              <a:ea typeface="Libre Franklin"/>
              <a:cs typeface="Libre Franklin"/>
            </a:endParaRPr>
          </a:p>
          <a:p>
            <a:endParaRPr lang="en-US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225B27DA-D0AA-49CF-BE9D-6FA527C623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35337" y="3051911"/>
            <a:ext cx="3075078" cy="3979512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</p:spPr>
      </p:pic>
      <p:pic>
        <p:nvPicPr>
          <p:cNvPr id="4" name="Picture 3" descr="Diagram, schematic&#10;&#10;Description automatically generated">
            <a:extLst>
              <a:ext uri="{FF2B5EF4-FFF2-40B4-BE49-F238E27FC236}">
                <a16:creationId xmlns:a16="http://schemas.microsoft.com/office/drawing/2014/main" id="{39B5ED57-81E1-43A1-85D0-AB87E3B31E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58461" y="2595142"/>
            <a:ext cx="3075077" cy="3979511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357975D-89AF-47F1-A6C6-72DF6F9CF540}"/>
              </a:ext>
            </a:extLst>
          </p:cNvPr>
          <p:cNvSpPr txBox="1">
            <a:spLocks/>
          </p:cNvSpPr>
          <p:nvPr/>
        </p:nvSpPr>
        <p:spPr>
          <a:xfrm>
            <a:off x="8951265" y="2966648"/>
            <a:ext cx="1393841" cy="694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dirty="0">
                <a:solidFill>
                  <a:srgbClr val="00B0F0"/>
                </a:solidFill>
              </a:rPr>
              <a:t>Design.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514086-5482-46A1-9EE7-2FE102F4D0E4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</p:spTree>
    <p:extLst>
      <p:ext uri="{BB962C8B-B14F-4D97-AF65-F5344CB8AC3E}">
        <p14:creationId xmlns:p14="http://schemas.microsoft.com/office/powerpoint/2010/main" val="4194545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2" y="1139711"/>
            <a:ext cx="11551701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400" b="1" dirty="0">
                <a:solidFill>
                  <a:srgbClr val="00B0F0"/>
                </a:solidFill>
              </a:rPr>
              <a:t>Project Milestones – Software Build Complete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624CAE6-393D-4DE7-AEC8-AFA1C1E32C75}"/>
              </a:ext>
            </a:extLst>
          </p:cNvPr>
          <p:cNvSpPr txBox="1">
            <a:spLocks/>
          </p:cNvSpPr>
          <p:nvPr/>
        </p:nvSpPr>
        <p:spPr>
          <a:xfrm>
            <a:off x="350691" y="1583865"/>
            <a:ext cx="11551701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Mock-up a user interface and menu structure. </a:t>
            </a:r>
            <a:r>
              <a:rPr lang="en-US" sz="2000" b="1" dirty="0">
                <a:solidFill>
                  <a:srgbClr val="00FF00"/>
                </a:solidFill>
              </a:rPr>
              <a:t>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Complete mockups of user interfaces and software control systems.  </a:t>
            </a:r>
            <a:r>
              <a:rPr lang="en-US" sz="2000" b="1" dirty="0">
                <a:solidFill>
                  <a:srgbClr val="00FF00"/>
                </a:solidFill>
              </a:rPr>
              <a:t>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effectLst/>
              <a:latin typeface="Franklin Gothic Book" panose="020B0503020102020204" pitchFamily="34" charset="0"/>
              <a:ea typeface="Libre Franklin"/>
              <a:cs typeface="Libre Franklin"/>
            </a:endParaRPr>
          </a:p>
          <a:p>
            <a:endParaRPr lang="en-US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225B27DA-D0AA-49CF-BE9D-6FA527C623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75989" y="3254710"/>
            <a:ext cx="1785571" cy="2310739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</p:spPr>
      </p:pic>
      <p:pic>
        <p:nvPicPr>
          <p:cNvPr id="4" name="Picture 3" descr="Diagram, schematic&#10;&#10;Description automatically generated">
            <a:extLst>
              <a:ext uri="{FF2B5EF4-FFF2-40B4-BE49-F238E27FC236}">
                <a16:creationId xmlns:a16="http://schemas.microsoft.com/office/drawing/2014/main" id="{39B5ED57-81E1-43A1-85D0-AB87E3B31E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76865" y="2630040"/>
            <a:ext cx="1785571" cy="2310739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357975D-89AF-47F1-A6C6-72DF6F9CF540}"/>
              </a:ext>
            </a:extLst>
          </p:cNvPr>
          <p:cNvSpPr txBox="1">
            <a:spLocks/>
          </p:cNvSpPr>
          <p:nvPr/>
        </p:nvSpPr>
        <p:spPr>
          <a:xfrm>
            <a:off x="3492935" y="3034503"/>
            <a:ext cx="1393841" cy="694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dirty="0">
                <a:solidFill>
                  <a:srgbClr val="00B0F0"/>
                </a:solidFill>
              </a:rPr>
              <a:t>Design.</a:t>
            </a:r>
          </a:p>
        </p:txBody>
      </p:sp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6FF43D15-673B-475A-954D-F6FCBD3AAE8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1" t="4222"/>
          <a:stretch/>
        </p:blipFill>
        <p:spPr>
          <a:xfrm>
            <a:off x="6995718" y="3106138"/>
            <a:ext cx="4157191" cy="3164819"/>
          </a:xfrm>
          <a:prstGeom prst="rect">
            <a:avLst/>
          </a:prstGeom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8299984-6B03-48C4-8BFA-BE94C7AC2BAE}"/>
              </a:ext>
            </a:extLst>
          </p:cNvPr>
          <p:cNvSpPr txBox="1">
            <a:spLocks/>
          </p:cNvSpPr>
          <p:nvPr/>
        </p:nvSpPr>
        <p:spPr>
          <a:xfrm>
            <a:off x="8307028" y="2687425"/>
            <a:ext cx="1393841" cy="694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dirty="0">
                <a:solidFill>
                  <a:srgbClr val="00B0F0"/>
                </a:solidFill>
              </a:rPr>
              <a:t>Build.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36B8859-79D6-44EC-95FB-2E06B4734781}"/>
              </a:ext>
            </a:extLst>
          </p:cNvPr>
          <p:cNvGrpSpPr/>
          <p:nvPr/>
        </p:nvGrpSpPr>
        <p:grpSpPr>
          <a:xfrm rot="16200000">
            <a:off x="5103331" y="4158655"/>
            <a:ext cx="2046420" cy="492271"/>
            <a:chOff x="4812389" y="2655741"/>
            <a:chExt cx="2307269" cy="338810"/>
          </a:xfrm>
        </p:grpSpPr>
        <p:sp>
          <p:nvSpPr>
            <p:cNvPr id="13" name="Trapezoid 12">
              <a:extLst>
                <a:ext uri="{FF2B5EF4-FFF2-40B4-BE49-F238E27FC236}">
                  <a16:creationId xmlns:a16="http://schemas.microsoft.com/office/drawing/2014/main" id="{46A10757-2C0E-43DD-B557-467FEE2690EF}"/>
                </a:ext>
              </a:extLst>
            </p:cNvPr>
            <p:cNvSpPr/>
            <p:nvPr/>
          </p:nvSpPr>
          <p:spPr>
            <a:xfrm rot="10800000">
              <a:off x="4812389" y="2655741"/>
              <a:ext cx="2307269" cy="254540"/>
            </a:xfrm>
            <a:prstGeom prst="trapezoid">
              <a:avLst>
                <a:gd name="adj" fmla="val 433076"/>
              </a:avLst>
            </a:prstGeom>
            <a:gradFill flip="none" rotWithShape="1">
              <a:gsLst>
                <a:gs pos="34000">
                  <a:srgbClr val="FFC000"/>
                </a:gs>
                <a:gs pos="98000">
                  <a:srgbClr val="222D3A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5D2074CA-8148-45C5-97C0-6A7D5A3D5BDD}"/>
                </a:ext>
              </a:extLst>
            </p:cNvPr>
            <p:cNvSpPr/>
            <p:nvPr/>
          </p:nvSpPr>
          <p:spPr>
            <a:xfrm rot="5400000">
              <a:off x="5900645" y="2754606"/>
              <a:ext cx="151079" cy="328812"/>
            </a:xfrm>
            <a:prstGeom prst="rightArrow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27DDD3C-1DE2-4BF7-A42E-7216D7C33540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</p:spTree>
    <p:extLst>
      <p:ext uri="{BB962C8B-B14F-4D97-AF65-F5344CB8AC3E}">
        <p14:creationId xmlns:p14="http://schemas.microsoft.com/office/powerpoint/2010/main" val="3231820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624CAE6-393D-4DE7-AEC8-AFA1C1E32C75}"/>
              </a:ext>
            </a:extLst>
          </p:cNvPr>
          <p:cNvSpPr txBox="1">
            <a:spLocks/>
          </p:cNvSpPr>
          <p:nvPr/>
        </p:nvSpPr>
        <p:spPr>
          <a:xfrm>
            <a:off x="350691" y="1583865"/>
            <a:ext cx="11551701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Submit engineering report reviewing design, fabrication methods, construction, and initial performance reviews of hardware system.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Complete</a:t>
            </a:r>
            <a:endParaRPr lang="en-US" sz="2000" b="1" dirty="0">
              <a:solidFill>
                <a:srgbClr val="FFFF00"/>
              </a:solidFill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effectLst/>
              <a:latin typeface="Franklin Gothic Book" panose="020B0503020102020204" pitchFamily="34" charset="0"/>
              <a:ea typeface="Libre Franklin"/>
              <a:cs typeface="Libre Franklin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D87693-5FCC-42CF-8D5B-80BED9E4A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919" y="2305541"/>
            <a:ext cx="3166569" cy="41351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8AE1EF8-C336-4D5A-92D8-88D4CE9F2C75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</p:spTree>
    <p:extLst>
      <p:ext uri="{BB962C8B-B14F-4D97-AF65-F5344CB8AC3E}">
        <p14:creationId xmlns:p14="http://schemas.microsoft.com/office/powerpoint/2010/main" val="4281924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624CAE6-393D-4DE7-AEC8-AFA1C1E32C75}"/>
              </a:ext>
            </a:extLst>
          </p:cNvPr>
          <p:cNvSpPr txBox="1">
            <a:spLocks/>
          </p:cNvSpPr>
          <p:nvPr/>
        </p:nvSpPr>
        <p:spPr>
          <a:xfrm>
            <a:off x="350691" y="1583865"/>
            <a:ext cx="11551701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Libre Franklin"/>
                <a:cs typeface="Libre Franklin"/>
              </a:rPr>
              <a:t>Startup and initial performance and function tests.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Complete </a:t>
            </a: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Complete performance and functional tests in laboratory.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FF00"/>
              </a:solidFill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effectLst/>
              <a:latin typeface="Franklin Gothic Book" panose="020B0503020102020204" pitchFamily="34" charset="0"/>
              <a:ea typeface="Libre Franklin"/>
              <a:cs typeface="Libre Franklin"/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89DECA-F631-49E5-A17C-CC0D177E41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24" y="2944800"/>
            <a:ext cx="2697309" cy="151723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9748B95D-5CB7-4101-84F1-2233411E1C4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07509" y="4747163"/>
            <a:ext cx="2753294" cy="169349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4" name="Picture 13" descr="Graphical user interface&#10;&#10;Description automatically generated">
            <a:extLst>
              <a:ext uri="{FF2B5EF4-FFF2-40B4-BE49-F238E27FC236}">
                <a16:creationId xmlns:a16="http://schemas.microsoft.com/office/drawing/2014/main" id="{A67E77C0-E4B6-404D-B760-42265B6C18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4" r="37101"/>
          <a:stretch/>
        </p:blipFill>
        <p:spPr>
          <a:xfrm>
            <a:off x="8744224" y="867372"/>
            <a:ext cx="2879864" cy="180301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6" name="Picture 15" descr="Graphical user interface&#10;&#10;Description automatically generated">
            <a:extLst>
              <a:ext uri="{FF2B5EF4-FFF2-40B4-BE49-F238E27FC236}">
                <a16:creationId xmlns:a16="http://schemas.microsoft.com/office/drawing/2014/main" id="{6601CABE-00E8-411C-B8BE-34CCB65ABBD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9262" y="3002378"/>
            <a:ext cx="3169788" cy="1402080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CE01CEE-6CCF-4A09-873E-21AE730C5A85}"/>
              </a:ext>
            </a:extLst>
          </p:cNvPr>
          <p:cNvGrpSpPr/>
          <p:nvPr/>
        </p:nvGrpSpPr>
        <p:grpSpPr>
          <a:xfrm>
            <a:off x="3241523" y="2467182"/>
            <a:ext cx="3684223" cy="2907712"/>
            <a:chOff x="3459547" y="2670382"/>
            <a:chExt cx="3684223" cy="2907712"/>
          </a:xfrm>
        </p:grpSpPr>
        <p:pic>
          <p:nvPicPr>
            <p:cNvPr id="4" name="Picture 3" descr="A picture containing person, yellow&#10;&#10;Description automatically generated">
              <a:extLst>
                <a:ext uri="{FF2B5EF4-FFF2-40B4-BE49-F238E27FC236}">
                  <a16:creationId xmlns:a16="http://schemas.microsoft.com/office/drawing/2014/main" id="{225138DD-36A5-442C-AAF8-B054F939C2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459547" y="2670382"/>
              <a:ext cx="3684223" cy="2907712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3BAB770-C953-4BEF-ACEB-525EA90B1570}"/>
                </a:ext>
              </a:extLst>
            </p:cNvPr>
            <p:cNvSpPr/>
            <p:nvPr/>
          </p:nvSpPr>
          <p:spPr>
            <a:xfrm>
              <a:off x="3459547" y="3943778"/>
              <a:ext cx="235444" cy="443478"/>
            </a:xfrm>
            <a:prstGeom prst="rect">
              <a:avLst/>
            </a:prstGeom>
            <a:solidFill>
              <a:srgbClr val="5252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CC8AEF3-293E-47C4-946E-E135E813AAD4}"/>
                </a:ext>
              </a:extLst>
            </p:cNvPr>
            <p:cNvSpPr/>
            <p:nvPr/>
          </p:nvSpPr>
          <p:spPr>
            <a:xfrm rot="534106">
              <a:off x="3475926" y="3875619"/>
              <a:ext cx="314960" cy="156638"/>
            </a:xfrm>
            <a:prstGeom prst="rect">
              <a:avLst/>
            </a:prstGeom>
            <a:solidFill>
              <a:srgbClr val="B7A6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3196A410-1852-4FE3-ABAD-FB06508F5B7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7720" y="4531011"/>
            <a:ext cx="2468880" cy="17272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0" name="Arrow: Down 19">
            <a:extLst>
              <a:ext uri="{FF2B5EF4-FFF2-40B4-BE49-F238E27FC236}">
                <a16:creationId xmlns:a16="http://schemas.microsoft.com/office/drawing/2014/main" id="{5E8DD2F3-F1CC-4FCC-BA69-2BD66D61DA5E}"/>
              </a:ext>
            </a:extLst>
          </p:cNvPr>
          <p:cNvSpPr/>
          <p:nvPr/>
        </p:nvSpPr>
        <p:spPr>
          <a:xfrm>
            <a:off x="9884436" y="2713302"/>
            <a:ext cx="599440" cy="270699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0E972796-5E90-4720-9BC1-C3672BA30488}"/>
              </a:ext>
            </a:extLst>
          </p:cNvPr>
          <p:cNvSpPr/>
          <p:nvPr/>
        </p:nvSpPr>
        <p:spPr>
          <a:xfrm>
            <a:off x="9884436" y="4440461"/>
            <a:ext cx="599440" cy="270699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D21631-C2F2-4679-92B4-6011EA5D9148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</p:spTree>
    <p:extLst>
      <p:ext uri="{BB962C8B-B14F-4D97-AF65-F5344CB8AC3E}">
        <p14:creationId xmlns:p14="http://schemas.microsoft.com/office/powerpoint/2010/main" val="554971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0A2D88B-F2A5-49AC-AF3B-297A86947E27}"/>
              </a:ext>
            </a:extLst>
          </p:cNvPr>
          <p:cNvSpPr txBox="1">
            <a:spLocks/>
          </p:cNvSpPr>
          <p:nvPr/>
        </p:nvSpPr>
        <p:spPr>
          <a:xfrm>
            <a:off x="350692" y="1220263"/>
            <a:ext cx="11696528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Hardware: Beach testing of device and its integrations with the Marine IP cables.  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 Complete</a:t>
            </a:r>
            <a:endParaRPr lang="en-US" sz="2000" b="1" dirty="0">
              <a:solidFill>
                <a:srgbClr val="FFFF00"/>
              </a:solidFill>
              <a:effectLst/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FFFF00"/>
              </a:solidFill>
              <a:effectLst/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747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4" name="Picture 3" descr="A picture containing text, person, outdoor&#10;&#10;Description automatically generated">
            <a:extLst>
              <a:ext uri="{FF2B5EF4-FFF2-40B4-BE49-F238E27FC236}">
                <a16:creationId xmlns:a16="http://schemas.microsoft.com/office/drawing/2014/main" id="{E61C13CF-5C1D-4B26-A818-2C9F7FEDD0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0216" y="2169679"/>
            <a:ext cx="2873366" cy="4445866"/>
          </a:xfrm>
          <a:prstGeom prst="rect">
            <a:avLst/>
          </a:prstGeom>
        </p:spPr>
      </p:pic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2A90DEB8-2A14-4C32-8CAF-7C2FCC591A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7378" y="2159136"/>
            <a:ext cx="3169788" cy="4417474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D8F0E0-4598-48DB-94E2-61BEF48726C9}"/>
              </a:ext>
            </a:extLst>
          </p:cNvPr>
          <p:cNvSpPr/>
          <p:nvPr/>
        </p:nvSpPr>
        <p:spPr>
          <a:xfrm>
            <a:off x="5320145" y="4544291"/>
            <a:ext cx="865910" cy="1093445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7E16938-BE78-4AEA-9BE0-D94E961D7A71}"/>
              </a:ext>
            </a:extLst>
          </p:cNvPr>
          <p:cNvCxnSpPr/>
          <p:nvPr/>
        </p:nvCxnSpPr>
        <p:spPr>
          <a:xfrm flipV="1">
            <a:off x="5320145" y="2130744"/>
            <a:ext cx="2627233" cy="2413547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90191E6-CA31-4DF1-BA3A-4376BE971D9F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</p:spTree>
    <p:extLst>
      <p:ext uri="{BB962C8B-B14F-4D97-AF65-F5344CB8AC3E}">
        <p14:creationId xmlns:p14="http://schemas.microsoft.com/office/powerpoint/2010/main" val="2986558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624CAE6-393D-4DE7-AEC8-AFA1C1E32C75}"/>
              </a:ext>
            </a:extLst>
          </p:cNvPr>
          <p:cNvSpPr txBox="1">
            <a:spLocks/>
          </p:cNvSpPr>
          <p:nvPr/>
        </p:nvSpPr>
        <p:spPr>
          <a:xfrm>
            <a:off x="350692" y="1583865"/>
            <a:ext cx="9867036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Libre Franklin"/>
                <a:cs typeface="Libre Franklin"/>
              </a:rPr>
              <a:t>Submit Field Test Plans for HQ USCG Project Champion review and approval.</a:t>
            </a:r>
            <a:r>
              <a:rPr lang="en-US" sz="2000" b="1" dirty="0">
                <a:solidFill>
                  <a:srgbClr val="FFFF00"/>
                </a:solidFill>
                <a:ea typeface="Libre Franklin"/>
                <a:cs typeface="Libre Franklin"/>
              </a:rPr>
              <a:t>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April 2022</a:t>
            </a:r>
          </a:p>
          <a:p>
            <a:pPr marL="1033272" lvl="1" indent="-347472">
              <a:spcBef>
                <a:spcPts val="600"/>
              </a:spcBef>
            </a:pPr>
            <a:r>
              <a:rPr lang="en-US" sz="2000" dirty="0"/>
              <a:t>Demonstration planned for May 2nd with </a:t>
            </a:r>
            <a:br>
              <a:rPr lang="en-US" sz="2000" dirty="0"/>
            </a:br>
            <a:r>
              <a:rPr lang="en-US" sz="2000" dirty="0"/>
              <a:t>Coast Guard LCDR Clifton Graham and </a:t>
            </a:r>
            <a:br>
              <a:rPr lang="en-US" sz="2000" dirty="0"/>
            </a:br>
            <a:r>
              <a:rPr lang="en-US" sz="2000" dirty="0"/>
              <a:t>a NOAA representative in attendance.</a:t>
            </a:r>
          </a:p>
          <a:p>
            <a:pPr marL="1033272" lvl="1" indent="-347472">
              <a:spcBef>
                <a:spcPts val="600"/>
              </a:spcBef>
            </a:pPr>
            <a:endParaRPr lang="en-US" sz="2000" dirty="0"/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effectLst/>
              <a:latin typeface="Franklin Gothic Book" panose="020B0503020102020204" pitchFamily="34" charset="0"/>
              <a:ea typeface="Libre Franklin"/>
              <a:cs typeface="Libre Franklin"/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0DF949-EBCA-47AF-B49B-D5C410AEA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6566" y="2154150"/>
            <a:ext cx="3263741" cy="42865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BB5C030-CD40-4C07-BD34-DC36E4CB288C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</p:spTree>
    <p:extLst>
      <p:ext uri="{BB962C8B-B14F-4D97-AF65-F5344CB8AC3E}">
        <p14:creationId xmlns:p14="http://schemas.microsoft.com/office/powerpoint/2010/main" val="1260117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0A2D88B-F2A5-49AC-AF3B-297A86947E27}"/>
              </a:ext>
            </a:extLst>
          </p:cNvPr>
          <p:cNvSpPr txBox="1">
            <a:spLocks/>
          </p:cNvSpPr>
          <p:nvPr/>
        </p:nvSpPr>
        <p:spPr>
          <a:xfrm>
            <a:off x="350692" y="1220263"/>
            <a:ext cx="11696528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Complete implementation of Arctic-Ready Marine IP System – Hardware, Software.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Complete</a:t>
            </a:r>
            <a:endParaRPr lang="en-US" sz="2000" dirty="0"/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FFFF00"/>
              </a:solidFill>
              <a:effectLst/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747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7" name="Picture 6" descr="A close-up of a circuit board&#10;&#10;Description automatically generated with medium confidence">
            <a:extLst>
              <a:ext uri="{FF2B5EF4-FFF2-40B4-BE49-F238E27FC236}">
                <a16:creationId xmlns:a16="http://schemas.microsoft.com/office/drawing/2014/main" id="{CB4E6579-0ECC-4A45-926E-44D5BE9237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09" y="2596391"/>
            <a:ext cx="3212957" cy="2409718"/>
          </a:xfrm>
          <a:prstGeom prst="rect">
            <a:avLst/>
          </a:prstGeom>
        </p:spPr>
      </p:pic>
      <p:pic>
        <p:nvPicPr>
          <p:cNvPr id="14" name="Picture 13" descr="A picture containing yellow&#10;&#10;Description automatically generated">
            <a:extLst>
              <a:ext uri="{FF2B5EF4-FFF2-40B4-BE49-F238E27FC236}">
                <a16:creationId xmlns:a16="http://schemas.microsoft.com/office/drawing/2014/main" id="{E9033361-4B10-4BCA-AEF6-DFCA128D01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53" b="95933" l="3617" r="97589">
                        <a14:foregroundMark x1="8063" y1="25514" x2="8742" y2="62983"/>
                        <a14:foregroundMark x1="8742" y1="62983" x2="32442" y2="72555"/>
                        <a14:foregroundMark x1="32442" y1="72555" x2="46345" y2="59039"/>
                        <a14:foregroundMark x1="46345" y1="59039" x2="45403" y2="31964"/>
                        <a14:foregroundMark x1="45403" y1="31964" x2="8440" y2="25514"/>
                        <a14:foregroundMark x1="45818" y1="73131" x2="77920" y2="86401"/>
                        <a14:foregroundMark x1="77920" y1="86401" x2="89261" y2="73500"/>
                        <a14:foregroundMark x1="89261" y1="73500" x2="88357" y2="52506"/>
                        <a14:foregroundMark x1="88357" y1="52506" x2="90618" y2="33895"/>
                        <a14:foregroundMark x1="90618" y1="33895" x2="66880" y2="25883"/>
                        <a14:foregroundMark x1="66880" y1="25883" x2="48832" y2="27896"/>
                        <a14:foregroundMark x1="48832" y1="27896" x2="43331" y2="40961"/>
                        <a14:foregroundMark x1="43331" y1="40961" x2="46684" y2="72555"/>
                        <a14:foregroundMark x1="78598" y1="12859" x2="92012" y2="15612"/>
                        <a14:foregroundMark x1="92012" y1="15612" x2="97589" y2="58217"/>
                        <a14:foregroundMark x1="97589" y1="58217" x2="90354" y2="88496"/>
                        <a14:foregroundMark x1="90354" y1="88496" x2="75772" y2="89195"/>
                        <a14:foregroundMark x1="75772" y1="89195" x2="69518" y2="47864"/>
                        <a14:foregroundMark x1="69518" y1="47864" x2="78598" y2="13270"/>
                        <a14:foregroundMark x1="78598" y1="13270" x2="78749" y2="12983"/>
                        <a14:foregroundMark x1="43029" y1="33361" x2="42163" y2="50411"/>
                        <a14:foregroundMark x1="42163" y1="50411" x2="51093" y2="69844"/>
                        <a14:foregroundMark x1="51093" y1="69844" x2="73738" y2="76582"/>
                        <a14:foregroundMark x1="73738" y1="76582" x2="84175" y2="70049"/>
                        <a14:foregroundMark x1="84175" y1="70049" x2="85192" y2="42194"/>
                        <a14:foregroundMark x1="85192" y1="42194" x2="76978" y2="29704"/>
                        <a14:foregroundMark x1="76978" y1="29704" x2="61115" y2="24158"/>
                        <a14:foregroundMark x1="61115" y1="24158" x2="46345" y2="26993"/>
                        <a14:foregroundMark x1="46345" y1="26993" x2="43519" y2="37346"/>
                        <a14:foregroundMark x1="49322" y1="47371" x2="53580" y2="60559"/>
                        <a14:foregroundMark x1="53580" y1="60559" x2="66767" y2="57601"/>
                        <a14:foregroundMark x1="66767" y1="57601" x2="55162" y2="39975"/>
                        <a14:foregroundMark x1="55162" y1="39975" x2="49096" y2="41208"/>
                        <a14:foregroundMark x1="49322" y1="55382" x2="66428" y2="65366"/>
                        <a14:foregroundMark x1="66428" y1="65366" x2="80595" y2="54478"/>
                        <a14:foregroundMark x1="80595" y1="54478" x2="63715" y2="41372"/>
                        <a14:foregroundMark x1="63715" y1="41372" x2="51696" y2="44536"/>
                        <a14:foregroundMark x1="51696" y1="44536" x2="49472" y2="56902"/>
                        <a14:foregroundMark x1="43783" y1="33073" x2="54635" y2="57724"/>
                        <a14:foregroundMark x1="54635" y1="57724" x2="66654" y2="34141"/>
                        <a14:foregroundMark x1="66654" y1="34141" x2="52148" y2="22884"/>
                        <a14:foregroundMark x1="52148" y1="22884" x2="44122" y2="33813"/>
                        <a14:foregroundMark x1="44122" y1="33813" x2="47099" y2="46631"/>
                        <a14:foregroundMark x1="47099" y1="46631" x2="48832" y2="49712"/>
                        <a14:foregroundMark x1="81274" y1="61709" x2="82291" y2="61956"/>
                        <a14:foregroundMark x1="49849" y1="23048" x2="87905" y2="11545"/>
                        <a14:foregroundMark x1="87905" y1="11545" x2="72645" y2="22925"/>
                        <a14:foregroundMark x1="72645" y1="22925" x2="52638" y2="22884"/>
                        <a14:foregroundMark x1="46194" y1="75472" x2="47589" y2="88989"/>
                        <a14:foregroundMark x1="47589" y1="88989" x2="53353" y2="73418"/>
                        <a14:foregroundMark x1="53353" y1="73418" x2="46948" y2="75185"/>
                        <a14:foregroundMark x1="47702" y1="22473" x2="48229" y2="9408"/>
                        <a14:foregroundMark x1="48229" y1="9408" x2="56481" y2="21076"/>
                        <a14:foregroundMark x1="56481" y1="21076" x2="48078" y2="22350"/>
                        <a14:foregroundMark x1="75207" y1="93057" x2="77732" y2="93057"/>
                        <a14:foregroundMark x1="79390" y1="94577" x2="79390" y2="94577"/>
                        <a14:foregroundMark x1="83647" y1="95974" x2="83647" y2="95974"/>
                        <a14:foregroundMark x1="84665" y1="9984" x2="84665" y2="9984"/>
                        <a14:foregroundMark x1="82668" y1="8053" x2="82668" y2="8053"/>
                        <a14:foregroundMark x1="73323" y1="11750" x2="73323" y2="11750"/>
                        <a14:foregroundMark x1="68915" y1="14380" x2="68915" y2="14380"/>
                        <a14:foregroundMark x1="61831" y1="17543" x2="61831" y2="17543"/>
                        <a14:foregroundMark x1="69668" y1="13804" x2="69668" y2="13804"/>
                        <a14:foregroundMark x1="66014" y1="15735" x2="66014" y2="15735"/>
                        <a14:foregroundMark x1="59797" y1="19721" x2="67634" y2="14503"/>
                        <a14:foregroundMark x1="64732" y1="16721" x2="67898" y2="15489"/>
                        <a14:foregroundMark x1="49322" y1="92646" x2="49322" y2="92646"/>
                        <a14:foregroundMark x1="48455" y1="92810" x2="48455" y2="92810"/>
                        <a14:foregroundMark x1="48342" y1="95111" x2="48342" y2="95111"/>
                        <a14:foregroundMark x1="48191" y1="95974" x2="48191" y2="95974"/>
                        <a14:foregroundMark x1="47965" y1="90181" x2="47965" y2="90181"/>
                        <a14:foregroundMark x1="3655" y1="78882" x2="3655" y2="78882"/>
                        <a14:foregroundMark x1="5275" y1="80403" x2="5275" y2="80403"/>
                        <a14:foregroundMark x1="4785" y1="21816" x2="4785" y2="21816"/>
                        <a14:foregroundMark x1="5690" y1="19187" x2="5690" y2="19187"/>
                        <a14:foregroundMark x1="8214" y1="18077" x2="8214" y2="18077"/>
                        <a14:foregroundMark x1="77468" y1="10107" x2="77468" y2="10107"/>
                        <a14:foregroundMark x1="48832" y1="90468" x2="48832" y2="904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3956859" y="2249980"/>
            <a:ext cx="4024742" cy="369223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8322673-D33D-4080-A4E9-992A62E45239}"/>
              </a:ext>
            </a:extLst>
          </p:cNvPr>
          <p:cNvGrpSpPr/>
          <p:nvPr/>
        </p:nvGrpSpPr>
        <p:grpSpPr>
          <a:xfrm>
            <a:off x="7850531" y="2083727"/>
            <a:ext cx="3737237" cy="3463602"/>
            <a:chOff x="7850531" y="2083727"/>
            <a:chExt cx="3737237" cy="3463602"/>
          </a:xfrm>
        </p:grpSpPr>
        <p:pic>
          <p:nvPicPr>
            <p:cNvPr id="16" name="Picture 15" descr="A picture containing text, person, outdoor&#10;&#10;Description automatically generated">
              <a:extLst>
                <a:ext uri="{FF2B5EF4-FFF2-40B4-BE49-F238E27FC236}">
                  <a16:creationId xmlns:a16="http://schemas.microsoft.com/office/drawing/2014/main" id="{0E8791B9-DD23-41B1-8A01-3C89A87AC1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50531" y="2941880"/>
              <a:ext cx="1683903" cy="2605449"/>
            </a:xfrm>
            <a:prstGeom prst="rect">
              <a:avLst/>
            </a:prstGeom>
          </p:spPr>
        </p:pic>
        <p:pic>
          <p:nvPicPr>
            <p:cNvPr id="17" name="Picture 16" descr="Chart&#10;&#10;Description automatically generated">
              <a:extLst>
                <a:ext uri="{FF2B5EF4-FFF2-40B4-BE49-F238E27FC236}">
                  <a16:creationId xmlns:a16="http://schemas.microsoft.com/office/drawing/2014/main" id="{15434220-4F77-428B-A5E7-CAB2B5BA58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0150" y="2127105"/>
              <a:ext cx="1857618" cy="2588810"/>
            </a:xfrm>
            <a:prstGeom prst="rect">
              <a:avLst/>
            </a:prstGeom>
            <a:ln w="38100">
              <a:solidFill>
                <a:srgbClr val="FFC000"/>
              </a:solidFill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EE1CEDC-33E3-400F-B461-2EA02F5C2F38}"/>
                </a:ext>
              </a:extLst>
            </p:cNvPr>
            <p:cNvSpPr/>
            <p:nvPr/>
          </p:nvSpPr>
          <p:spPr>
            <a:xfrm>
              <a:off x="8424668" y="4375236"/>
              <a:ext cx="477748" cy="640801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DE4F587-AE25-4AE5-BED7-9C3F655E23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7134" y="2083727"/>
              <a:ext cx="1273016" cy="2291509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4D3444-9768-41DE-8845-A8D621635F80}"/>
              </a:ext>
            </a:extLst>
          </p:cNvPr>
          <p:cNvGrpSpPr/>
          <p:nvPr/>
        </p:nvGrpSpPr>
        <p:grpSpPr>
          <a:xfrm rot="7112395">
            <a:off x="3595181" y="4488985"/>
            <a:ext cx="1247926" cy="453814"/>
            <a:chOff x="4812389" y="2655741"/>
            <a:chExt cx="2307269" cy="312342"/>
          </a:xfrm>
        </p:grpSpPr>
        <p:sp>
          <p:nvSpPr>
            <p:cNvPr id="23" name="Trapezoid 22">
              <a:extLst>
                <a:ext uri="{FF2B5EF4-FFF2-40B4-BE49-F238E27FC236}">
                  <a16:creationId xmlns:a16="http://schemas.microsoft.com/office/drawing/2014/main" id="{FEBFBC6E-D6CB-4B81-BF36-3CD4934B723F}"/>
                </a:ext>
              </a:extLst>
            </p:cNvPr>
            <p:cNvSpPr/>
            <p:nvPr/>
          </p:nvSpPr>
          <p:spPr>
            <a:xfrm rot="10800000">
              <a:off x="4812389" y="2655741"/>
              <a:ext cx="2307269" cy="254540"/>
            </a:xfrm>
            <a:prstGeom prst="trapezoid">
              <a:avLst>
                <a:gd name="adj" fmla="val 433076"/>
              </a:avLst>
            </a:prstGeom>
            <a:gradFill flip="none" rotWithShape="1">
              <a:gsLst>
                <a:gs pos="34000">
                  <a:srgbClr val="FFC000"/>
                </a:gs>
                <a:gs pos="98000">
                  <a:srgbClr val="222D3A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Arrow: Right 23">
              <a:extLst>
                <a:ext uri="{FF2B5EF4-FFF2-40B4-BE49-F238E27FC236}">
                  <a16:creationId xmlns:a16="http://schemas.microsoft.com/office/drawing/2014/main" id="{01750FE5-69E8-4F7E-998D-2B733D755CEE}"/>
                </a:ext>
              </a:extLst>
            </p:cNvPr>
            <p:cNvSpPr/>
            <p:nvPr/>
          </p:nvSpPr>
          <p:spPr>
            <a:xfrm rot="5400000">
              <a:off x="5896667" y="2615933"/>
              <a:ext cx="151079" cy="553221"/>
            </a:xfrm>
            <a:prstGeom prst="rightArrow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3" descr="A person fishing on a rocky beach&#10;&#10;Description automatically generated with medium confidence">
            <a:extLst>
              <a:ext uri="{FF2B5EF4-FFF2-40B4-BE49-F238E27FC236}">
                <a16:creationId xmlns:a16="http://schemas.microsoft.com/office/drawing/2014/main" id="{46F9A735-29F9-4A79-B679-A45F298BC1D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593" y="4846725"/>
            <a:ext cx="2282467" cy="17118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E06C855-FF10-4191-A7A9-B0B1F9FBAEC4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</p:spTree>
    <p:extLst>
      <p:ext uri="{BB962C8B-B14F-4D97-AF65-F5344CB8AC3E}">
        <p14:creationId xmlns:p14="http://schemas.microsoft.com/office/powerpoint/2010/main" val="2889723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0A2D88B-F2A5-49AC-AF3B-297A86947E27}"/>
              </a:ext>
            </a:extLst>
          </p:cNvPr>
          <p:cNvSpPr txBox="1">
            <a:spLocks/>
          </p:cNvSpPr>
          <p:nvPr/>
        </p:nvSpPr>
        <p:spPr>
          <a:xfrm>
            <a:off x="350692" y="1220263"/>
            <a:ext cx="11696528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Complete Field Trials of Arctic-Ready Marine IP System.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Complete</a:t>
            </a:r>
            <a:endParaRPr lang="en-US" sz="2000" dirty="0"/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Complete data analysis and reporting.  </a:t>
            </a:r>
            <a:r>
              <a:rPr lang="en-US" sz="2000" b="1" dirty="0">
                <a:solidFill>
                  <a:srgbClr val="00FF00"/>
                </a:solidFill>
                <a:effectLst/>
                <a:ea typeface="Libre Franklin"/>
                <a:cs typeface="Libre Franklin"/>
              </a:rPr>
              <a:t>April 30</a:t>
            </a:r>
            <a:endParaRPr lang="en-US" sz="2000" dirty="0">
              <a:solidFill>
                <a:srgbClr val="00FF00"/>
              </a:solidFill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FFFF00"/>
              </a:solidFill>
              <a:effectLst/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747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C7C227-FFDE-45AB-ADD6-CB245F9A8ACF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  <p:pic>
        <p:nvPicPr>
          <p:cNvPr id="5" name="Picture 4" descr="A person working on a computer&#10;&#10;Description automatically generated with medium confidence">
            <a:extLst>
              <a:ext uri="{FF2B5EF4-FFF2-40B4-BE49-F238E27FC236}">
                <a16:creationId xmlns:a16="http://schemas.microsoft.com/office/drawing/2014/main" id="{127D19ED-44B5-4188-8623-BA0ADAA9D6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2484961"/>
            <a:ext cx="3962399" cy="2971799"/>
          </a:xfrm>
          <a:prstGeom prst="rect">
            <a:avLst/>
          </a:prstGeom>
        </p:spPr>
      </p:pic>
      <p:pic>
        <p:nvPicPr>
          <p:cNvPr id="7" name="Picture 6" descr="A picture containing text, sky, outdoor, snow&#10;&#10;Description automatically generated">
            <a:extLst>
              <a:ext uri="{FF2B5EF4-FFF2-40B4-BE49-F238E27FC236}">
                <a16:creationId xmlns:a16="http://schemas.microsoft.com/office/drawing/2014/main" id="{63416537-9ABD-46AE-A43C-C4335C58262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93" b="19293"/>
          <a:stretch/>
        </p:blipFill>
        <p:spPr>
          <a:xfrm>
            <a:off x="4791246" y="2726303"/>
            <a:ext cx="2310494" cy="3144982"/>
          </a:xfrm>
          <a:prstGeom prst="rect">
            <a:avLst/>
          </a:prstGeom>
        </p:spPr>
      </p:pic>
      <p:pic>
        <p:nvPicPr>
          <p:cNvPr id="8" name="Picture 7" descr="A picture containing outdoor, way&#10;&#10;Description automatically generated">
            <a:extLst>
              <a:ext uri="{FF2B5EF4-FFF2-40B4-BE49-F238E27FC236}">
                <a16:creationId xmlns:a16="http://schemas.microsoft.com/office/drawing/2014/main" id="{FD05D628-84F7-473B-844D-13668D6DB7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056" y="687787"/>
            <a:ext cx="4038599" cy="3028949"/>
          </a:xfrm>
          <a:prstGeom prst="rect">
            <a:avLst/>
          </a:prstGeom>
        </p:spPr>
      </p:pic>
      <p:pic>
        <p:nvPicPr>
          <p:cNvPr id="4" name="Picture 3" descr="A picture containing sky, outdoor, shore&#10;&#10;Description automatically generated">
            <a:extLst>
              <a:ext uri="{FF2B5EF4-FFF2-40B4-BE49-F238E27FC236}">
                <a16:creationId xmlns:a16="http://schemas.microsoft.com/office/drawing/2014/main" id="{2AA86117-2592-4A7A-974D-741BEEAA7E1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67" r="124" b="4394"/>
          <a:stretch/>
        </p:blipFill>
        <p:spPr>
          <a:xfrm>
            <a:off x="7487242" y="4081695"/>
            <a:ext cx="4478255" cy="229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900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352791"/>
            <a:ext cx="9072168" cy="719483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Outcomes/Outputs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2" y="1208902"/>
            <a:ext cx="11119948" cy="4907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1" indent="-34448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Libre Franklin"/>
                <a:cs typeface="Libre Franklin"/>
              </a:rPr>
              <a:t>Provide test plan for Arctic-Ready Marine IP System. </a:t>
            </a:r>
            <a:r>
              <a:rPr lang="en-US" sz="2000" b="1" dirty="0">
                <a:solidFill>
                  <a:srgbClr val="00FF00"/>
                </a:solidFill>
                <a:effectLst/>
                <a:ea typeface="Libre Franklin"/>
                <a:cs typeface="Libre Franklin"/>
              </a:rPr>
              <a:t>Complete</a:t>
            </a:r>
            <a:endParaRPr lang="en-US" sz="2000" dirty="0">
              <a:solidFill>
                <a:srgbClr val="00FF00"/>
              </a:solidFill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i="1" dirty="0">
                <a:ea typeface="Libre Franklin"/>
                <a:cs typeface="Libre Franklin"/>
              </a:rPr>
              <a:t>Engineering Design Report:</a:t>
            </a:r>
            <a:r>
              <a:rPr lang="en-US" sz="2000" b="1" dirty="0">
                <a:ea typeface="Libre Franklin"/>
                <a:cs typeface="Libre Franklin"/>
              </a:rPr>
              <a:t>  </a:t>
            </a:r>
            <a:r>
              <a:rPr lang="en-US" sz="2000" dirty="0">
                <a:ea typeface="Libre Franklin"/>
                <a:cs typeface="Libre Franklin"/>
              </a:rPr>
              <a:t>Provide advanced information for the design parameters for applications of Marine IP with an autonomous underwater vehicle (AUV).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Complete</a:t>
            </a:r>
            <a:endParaRPr lang="en-US" sz="2000" dirty="0">
              <a:solidFill>
                <a:srgbClr val="00FF00"/>
              </a:solidFill>
              <a:latin typeface="Noto Sans Symbols"/>
              <a:ea typeface="Noto Sans Symbols"/>
              <a:cs typeface="Noto Sans Symbols"/>
            </a:endParaRP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Arctic-Ready Marine IP System – Hardware</a:t>
            </a:r>
            <a:r>
              <a:rPr lang="en-US" sz="2000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: </a:t>
            </a:r>
            <a:r>
              <a:rPr lang="en-US" sz="2000" dirty="0">
                <a:effectLst/>
                <a:ea typeface="Libre Franklin"/>
                <a:cs typeface="Libre Franklin"/>
              </a:rPr>
              <a:t>Provide a Marine IP measurement field kit designed for use in arctic conditions.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Complete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 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Arctic-Ready Marine IP System – Software</a:t>
            </a:r>
            <a:r>
              <a:rPr lang="en-US" sz="2000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: </a:t>
            </a:r>
            <a:r>
              <a:rPr lang="en-US" sz="2000" dirty="0">
                <a:effectLst/>
                <a:ea typeface="Libre Franklin"/>
                <a:cs typeface="Libre Franklin"/>
              </a:rPr>
              <a:t>Provide a new software interface for data collection using the Marine IP measurement field kit.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Complete</a:t>
            </a:r>
            <a:endParaRPr lang="en-US" sz="2000" b="1" dirty="0">
              <a:solidFill>
                <a:srgbClr val="FFFF00"/>
              </a:solidFill>
              <a:effectLst/>
              <a:ea typeface="Libre Franklin"/>
              <a:cs typeface="Libre Franklin"/>
            </a:endParaRP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Technical Report:</a:t>
            </a:r>
            <a:r>
              <a:rPr lang="en-US" sz="2000" dirty="0">
                <a:effectLst/>
                <a:ea typeface="Libre Franklin"/>
                <a:cs typeface="Libre Franklin"/>
              </a:rPr>
              <a:t>  Provide DHS with a report with all the results of this research that becomes publicly available.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April 30 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Peer-Reviewed Publications</a:t>
            </a:r>
            <a:r>
              <a:rPr lang="en-US" sz="2000" b="1" dirty="0">
                <a:effectLst/>
                <a:ea typeface="Libre Franklin"/>
                <a:cs typeface="Libre Franklin"/>
              </a:rPr>
              <a:t>:  </a:t>
            </a:r>
            <a:r>
              <a:rPr lang="en-US" sz="2000" dirty="0">
                <a:effectLst/>
                <a:ea typeface="Libre Franklin"/>
                <a:cs typeface="Libre Franklin"/>
              </a:rPr>
              <a:t>Research team will produce draft peer-reviewed scientific publications from this project.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Intended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Publicly Available Data</a:t>
            </a:r>
            <a:r>
              <a:rPr lang="en-US" sz="2000" b="1" dirty="0">
                <a:effectLst/>
                <a:ea typeface="Libre Franklin"/>
                <a:cs typeface="Libre Franklin"/>
              </a:rPr>
              <a:t>:  </a:t>
            </a:r>
            <a:r>
              <a:rPr lang="en-US" sz="2000" dirty="0">
                <a:effectLst/>
                <a:ea typeface="Libre Franklin"/>
                <a:cs typeface="Libre Franklin"/>
              </a:rPr>
              <a:t>Researchers (in coordination with ADAC) will ensure all releasable data produced during this project is publicly available within 6 months of project conclusion.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April 30 </a:t>
            </a:r>
            <a:r>
              <a:rPr lang="en-US" dirty="0"/>
              <a:t>`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1564E5-8ECE-46E2-839C-BA758FA65E0D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</p:spTree>
    <p:extLst>
      <p:ext uri="{BB962C8B-B14F-4D97-AF65-F5344CB8AC3E}">
        <p14:creationId xmlns:p14="http://schemas.microsoft.com/office/powerpoint/2010/main" val="2651090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88516"/>
            <a:ext cx="9072168" cy="670200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</a:t>
            </a:r>
            <a:r>
              <a:rPr lang="en-US" dirty="0"/>
              <a:t>Student Contributions</a:t>
            </a: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444497" y="1442593"/>
            <a:ext cx="7901836" cy="4134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Students did not contribute to this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One full-time employee and one part-time employee support this project, driving cable design, build, and testing, as well as supporting data processing and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6D1F43-D91D-4C1A-9BDF-FEEFE72EFE0A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</p:spTree>
    <p:extLst>
      <p:ext uri="{BB962C8B-B14F-4D97-AF65-F5344CB8AC3E}">
        <p14:creationId xmlns:p14="http://schemas.microsoft.com/office/powerpoint/2010/main" val="2719096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04813"/>
            <a:ext cx="9072168" cy="756553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</a:t>
            </a:r>
            <a:r>
              <a:rPr lang="en-US" dirty="0"/>
              <a:t>Update on Transition and TRL</a:t>
            </a: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2" y="1209972"/>
            <a:ext cx="7682071" cy="4438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200" dirty="0"/>
              <a:t>The goal of this research is to demonstrate Marine IP technology in a relevant environment to enhance situational awareness for the USCG, DHS and other agencies relating to oil released in open or ice-laden water.</a:t>
            </a:r>
          </a:p>
          <a:p>
            <a:pPr>
              <a:spcBef>
                <a:spcPts val="600"/>
              </a:spcBef>
            </a:pPr>
            <a:r>
              <a:rPr lang="en-US" sz="2200" dirty="0">
                <a:solidFill>
                  <a:srgbClr val="00B0F0"/>
                </a:solidFill>
              </a:rPr>
              <a:t>Steps to transition: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Demonstration of value and effectiveness for the USCG and other stakeholders through open water and simulated ice environment testing – ADAC Year 6 research.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Development of commercialized equipment, ruggedized for the Arctic environment – ADAC Year 7-8 research.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Develop a software interface suitable for USCG usage – ADAC Year 7-8 research.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FFFF00"/>
              </a:solidFill>
            </a:endParaRPr>
          </a:p>
          <a:p>
            <a:endParaRPr lang="en-US" sz="2200" dirty="0"/>
          </a:p>
        </p:txBody>
      </p:sp>
      <p:pic>
        <p:nvPicPr>
          <p:cNvPr id="17" name="Picture 16" descr="A picture containing text, yellow, meter&#10;&#10;Description automatically generated">
            <a:extLst>
              <a:ext uri="{FF2B5EF4-FFF2-40B4-BE49-F238E27FC236}">
                <a16:creationId xmlns:a16="http://schemas.microsoft.com/office/drawing/2014/main" id="{5CF387F4-11A5-4A1D-9B33-DA40EFE19F0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18" b="89959" l="1970" r="97889">
                        <a14:foregroundMark x1="8959" y1="15197" x2="8959" y2="15197"/>
                        <a14:foregroundMark x1="5816" y1="14858" x2="5816" y2="14858"/>
                        <a14:foregroundMark x1="6989" y1="2510" x2="6989" y2="2510"/>
                        <a14:foregroundMark x1="1970" y1="11805" x2="1970" y2="11805"/>
                        <a14:foregroundMark x1="44184" y1="1153" x2="44184" y2="1153"/>
                        <a14:foregroundMark x1="6614" y1="1153" x2="6614" y2="1153"/>
                        <a14:foregroundMark x1="43058" y1="59566" x2="43058" y2="59566"/>
                        <a14:foregroundMark x1="36398" y1="53189" x2="36398" y2="53189"/>
                        <a14:foregroundMark x1="29268" y1="52307" x2="29268" y2="52307"/>
                        <a14:foregroundMark x1="34756" y1="51832" x2="34756" y2="51832"/>
                        <a14:foregroundMark x1="47702" y1="52849" x2="47702" y2="52849"/>
                        <a14:foregroundMark x1="47702" y1="59905" x2="47702" y2="59905"/>
                        <a14:foregroundMark x1="38039" y1="76119" x2="38039" y2="76119"/>
                        <a14:foregroundMark x1="49343" y1="72049" x2="49343" y2="72049"/>
                        <a14:foregroundMark x1="46435" y1="72049" x2="46435" y2="72049"/>
                        <a14:foregroundMark x1="44794" y1="49593" x2="44794" y2="49593"/>
                        <a14:foregroundMark x1="72373" y1="41248" x2="72373" y2="41248"/>
                        <a14:foregroundMark x1="74296" y1="47083" x2="74296" y2="47083"/>
                        <a14:foregroundMark x1="73452" y1="58548" x2="73452" y2="58548"/>
                        <a14:foregroundMark x1="74390" y1="33582" x2="74390" y2="33582"/>
                        <a14:foregroundMark x1="38368" y1="73066" x2="38368" y2="73066"/>
                        <a14:foregroundMark x1="36398" y1="72456" x2="36398" y2="72456"/>
                        <a14:foregroundMark x1="49531" y1="47490" x2="26548" y2="46947"/>
                        <a14:foregroundMark x1="26548" y1="46947" x2="23734" y2="55563"/>
                        <a14:foregroundMark x1="23734" y1="55563" x2="26220" y2="76187"/>
                        <a14:foregroundMark x1="26220" y1="76187" x2="30910" y2="80529"/>
                        <a14:foregroundMark x1="30910" y1="80529" x2="43527" y2="79647"/>
                        <a14:foregroundMark x1="43527" y1="79647" x2="48405" y2="83311"/>
                        <a14:foregroundMark x1="48405" y1="83311" x2="51735" y2="51425"/>
                        <a14:foregroundMark x1="51735" y1="51425" x2="49531" y2="45183"/>
                        <a14:foregroundMark x1="49531" y1="45183" x2="47373" y2="46811"/>
                        <a14:foregroundMark x1="34099" y1="55427" x2="34099" y2="55427"/>
                        <a14:foregroundMark x1="31098" y1="53731" x2="31098" y2="53731"/>
                        <a14:foregroundMark x1="30722" y1="50611" x2="30722" y2="50611"/>
                        <a14:foregroundMark x1="31191" y1="48711" x2="31191" y2="48711"/>
                        <a14:foregroundMark x1="30769" y1="48304" x2="30769" y2="48304"/>
                        <a14:foregroundMark x1="32176" y1="47829" x2="32176" y2="47829"/>
                        <a14:foregroundMark x1="36351" y1="49118" x2="36351" y2="49118"/>
                        <a14:foregroundMark x1="36257" y1="50407" x2="36257" y2="50407"/>
                        <a14:foregroundMark x1="36351" y1="52239" x2="36351" y2="52239"/>
                        <a14:foregroundMark x1="36023" y1="57666" x2="36023" y2="57666"/>
                        <a14:foregroundMark x1="38649" y1="71506" x2="38649" y2="71506"/>
                        <a14:foregroundMark x1="40478" y1="69199" x2="35553" y2="68860"/>
                        <a14:foregroundMark x1="35553" y1="68860" x2="32223" y2="74966"/>
                        <a14:foregroundMark x1="32223" y1="74966" x2="37523" y2="77748"/>
                        <a14:foregroundMark x1="37523" y1="77748" x2="40854" y2="72456"/>
                        <a14:foregroundMark x1="40854" y1="72456" x2="40807" y2="70217"/>
                        <a14:foregroundMark x1="47139" y1="73134" x2="47139" y2="73134"/>
                        <a14:foregroundMark x1="48124" y1="71710" x2="48124" y2="71710"/>
                        <a14:foregroundMark x1="47702" y1="71031" x2="47702" y2="71031"/>
                        <a14:foregroundMark x1="46435" y1="72388" x2="46435" y2="72388"/>
                        <a14:foregroundMark x1="44747" y1="71710" x2="44747" y2="71710"/>
                        <a14:foregroundMark x1="55253" y1="66486" x2="55253" y2="66486"/>
                        <a14:foregroundMark x1="53518" y1="59430" x2="53518" y2="59430"/>
                        <a14:foregroundMark x1="48452" y1="50068" x2="48452" y2="50068"/>
                        <a14:foregroundMark x1="53705" y1="49796" x2="53705" y2="49796"/>
                        <a14:foregroundMark x1="57223" y1="50882" x2="57223" y2="50882"/>
                        <a14:foregroundMark x1="58208" y1="52307" x2="58208" y2="52307"/>
                        <a14:foregroundMark x1="56473" y1="50407" x2="56473" y2="50407"/>
                        <a14:foregroundMark x1="57786" y1="51493" x2="57786" y2="51493"/>
                        <a14:foregroundMark x1="58396" y1="53392" x2="58396" y2="53392"/>
                        <a14:foregroundMark x1="57317" y1="55767" x2="57317" y2="55767"/>
                        <a14:foregroundMark x1="55300" y1="57734" x2="55300" y2="57734"/>
                        <a14:foregroundMark x1="54362" y1="58616" x2="54362" y2="58616"/>
                        <a14:foregroundMark x1="56144" y1="56784" x2="56144" y2="56784"/>
                        <a14:foregroundMark x1="86210" y1="54274" x2="86210" y2="54274"/>
                        <a14:foregroundMark x1="79221" y1="29512" x2="79221" y2="29512"/>
                        <a14:foregroundMark x1="81191" y1="33175" x2="81191" y2="33175"/>
                        <a14:foregroundMark x1="68949" y1="30733" x2="68949" y2="30733"/>
                        <a14:foregroundMark x1="62664" y1="25916" x2="62664" y2="25916"/>
                        <a14:foregroundMark x1="64353" y1="23541" x2="64353" y2="23541"/>
                        <a14:foregroundMark x1="83396" y1="23474" x2="83396" y2="23474"/>
                        <a14:foregroundMark x1="88555" y1="23745" x2="88555" y2="23745"/>
                        <a14:foregroundMark x1="92495" y1="56513" x2="92495" y2="56513"/>
                        <a14:foregroundMark x1="90994" y1="55088" x2="90994" y2="55088"/>
                        <a14:foregroundMark x1="88837" y1="54545" x2="88837" y2="54545"/>
                        <a14:foregroundMark x1="87477" y1="54410" x2="87477" y2="54410"/>
                        <a14:foregroundMark x1="88086" y1="54410" x2="88086" y2="54410"/>
                        <a14:foregroundMark x1="90338" y1="54749" x2="90338" y2="54749"/>
                        <a14:foregroundMark x1="92917" y1="58209" x2="92917" y2="58209"/>
                        <a14:foregroundMark x1="93715" y1="60855" x2="93715" y2="60855"/>
                        <a14:foregroundMark x1="93856" y1="62415" x2="93856" y2="62415"/>
                        <a14:foregroundMark x1="94512" y1="70149" x2="94512" y2="70149"/>
                        <a14:foregroundMark x1="96060" y1="70488" x2="96060" y2="70488"/>
                        <a14:foregroundMark x1="97186" y1="68453" x2="97186" y2="68453"/>
                        <a14:foregroundMark x1="97936" y1="64450" x2="97936" y2="64450"/>
                        <a14:foregroundMark x1="97186" y1="60651" x2="97186" y2="60651"/>
                        <a14:foregroundMark x1="95310" y1="58412" x2="95310" y2="58412"/>
                        <a14:foregroundMark x1="94278" y1="57531" x2="94278" y2="57531"/>
                        <a14:foregroundMark x1="92871" y1="56988" x2="92871" y2="56988"/>
                        <a14:foregroundMark x1="75516" y1="36906" x2="75516" y2="36906"/>
                        <a14:foregroundMark x1="74953" y1="28290" x2="74953" y2="28290"/>
                        <a14:foregroundMark x1="70919" y1="25645" x2="67308" y2="30801"/>
                        <a14:foregroundMark x1="67308" y1="30801" x2="69606" y2="48982"/>
                        <a14:foregroundMark x1="69606" y1="48982" x2="74672" y2="55292"/>
                        <a14:foregroundMark x1="74672" y1="55292" x2="78752" y2="50814"/>
                        <a14:foregroundMark x1="78752" y1="50814" x2="82223" y2="41520"/>
                        <a14:foregroundMark x1="82223" y1="41520" x2="81098" y2="34261"/>
                        <a14:foregroundMark x1="81098" y1="34261" x2="69184" y2="27341"/>
                        <a14:foregroundMark x1="42917" y1="68182" x2="43715" y2="75712"/>
                        <a14:foregroundMark x1="43715" y1="75712" x2="48218" y2="72999"/>
                        <a14:foregroundMark x1="48218" y1="72999" x2="43105" y2="68521"/>
                        <a14:foregroundMark x1="43105" y1="68521" x2="42355" y2="68589"/>
                        <a14:foregroundMark x1="43386" y1="58141" x2="38133" y2="59362"/>
                        <a14:foregroundMark x1="38133" y1="59362" x2="40994" y2="65265"/>
                        <a14:foregroundMark x1="40994" y1="65265" x2="45966" y2="64790"/>
                        <a14:foregroundMark x1="45966" y1="64790" x2="43340" y2="58345"/>
                        <a14:foregroundMark x1="43340" y1="58345" x2="41510" y2="58345"/>
                        <a14:foregroundMark x1="48124" y1="60312" x2="47655" y2="60176"/>
                        <a14:foregroundMark x1="48734" y1="59634" x2="44371" y2="62890"/>
                        <a14:foregroundMark x1="44371" y1="62890" x2="48687" y2="66486"/>
                        <a14:foregroundMark x1="48687" y1="66486" x2="48171" y2="60448"/>
                        <a14:foregroundMark x1="38837" y1="60448" x2="42777" y2="65400"/>
                        <a14:foregroundMark x1="42777" y1="65400" x2="39306" y2="59294"/>
                        <a14:foregroundMark x1="29784" y1="54342" x2="24531" y2="55088"/>
                        <a14:foregroundMark x1="24531" y1="55088" x2="26689" y2="62687"/>
                        <a14:foregroundMark x1="26689" y1="62687" x2="33771" y2="65129"/>
                        <a14:foregroundMark x1="33771" y1="65129" x2="38837" y2="64315"/>
                        <a14:foregroundMark x1="38837" y1="64315" x2="35694" y2="56988"/>
                        <a14:foregroundMark x1="35694" y1="56988" x2="30675" y2="54003"/>
                        <a14:foregroundMark x1="19606" y1="89213" x2="19606" y2="89213"/>
                        <a14:foregroundMark x1="15854" y1="88874" x2="15854" y2="88874"/>
                        <a14:foregroundMark x1="21623" y1="88670" x2="21623" y2="88670"/>
                        <a14:foregroundMark x1="49062" y1="89213" x2="49062" y2="89213"/>
                        <a14:foregroundMark x1="34756" y1="89959" x2="34756" y2="89959"/>
                        <a14:foregroundMark x1="36867" y1="89213" x2="36867" y2="89213"/>
                        <a14:foregroundMark x1="31989" y1="88874" x2="31989" y2="88874"/>
                        <a14:foregroundMark x1="30206" y1="89009" x2="30206" y2="89009"/>
                        <a14:foregroundMark x1="47983" y1="10041" x2="47983" y2="10041"/>
                        <a14:foregroundMark x1="94794" y1="57734" x2="94794" y2="57734"/>
                        <a14:foregroundMark x1="93386" y1="58887" x2="93386" y2="58887"/>
                        <a14:foregroundMark x1="93902" y1="68046" x2="93902" y2="68046"/>
                        <a14:foregroundMark x1="97655" y1="66825" x2="97655" y2="66825"/>
                        <a14:foregroundMark x1="91229" y1="57056" x2="91229" y2="57056"/>
                        <a14:foregroundMark x1="85178" y1="63908" x2="85178" y2="63908"/>
                        <a14:foregroundMark x1="84522" y1="66825" x2="84522" y2="66825"/>
                        <a14:foregroundMark x1="87008" y1="60176" x2="87008" y2="60176"/>
                        <a14:foregroundMark x1="89118" y1="57734" x2="89118" y2="57734"/>
                        <a14:foregroundMark x1="90572" y1="57123" x2="90572" y2="57123"/>
                        <a14:foregroundMark x1="87805" y1="59159" x2="87805" y2="59159"/>
                        <a14:foregroundMark x1="88415" y1="58141" x2="88415" y2="58141"/>
                        <a14:foregroundMark x1="89869" y1="57395" x2="89869" y2="57395"/>
                        <a14:foregroundMark x1="84099" y1="70149" x2="84099" y2="70149"/>
                        <a14:foregroundMark x1="83771" y1="73270" x2="83771" y2="73270"/>
                        <a14:foregroundMark x1="83630" y1="75645" x2="83630" y2="75645"/>
                        <a14:foregroundMark x1="83959" y1="71913" x2="83959" y2="71913"/>
                        <a14:foregroundMark x1="84287" y1="68996" x2="84287" y2="68996"/>
                        <a14:foregroundMark x1="82833" y1="78833" x2="82833" y2="78833"/>
                        <a14:foregroundMark x1="79644" y1="82700" x2="79644" y2="82700"/>
                        <a14:foregroundMark x1="77017" y1="83853" x2="77017" y2="83853"/>
                        <a14:foregroundMark x1="73030" y1="81343" x2="73030" y2="81343"/>
                        <a14:foregroundMark x1="78659" y1="83582" x2="78659" y2="83582"/>
                        <a14:foregroundMark x1="74156" y1="82904" x2="74156" y2="82904"/>
                        <a14:foregroundMark x1="73593" y1="82157" x2="73593" y2="82157"/>
                        <a14:foregroundMark x1="75000" y1="83718" x2="75000" y2="83718"/>
                        <a14:foregroundMark x1="71904" y1="79104" x2="71904" y2="79104"/>
                        <a14:foregroundMark x1="70638" y1="76255" x2="70638" y2="76255"/>
                        <a14:foregroundMark x1="72233" y1="79851" x2="72233" y2="79851"/>
                        <a14:foregroundMark x1="68152" y1="73270" x2="68152" y2="73270"/>
                        <a14:foregroundMark x1="69418" y1="74355" x2="69418" y2="74355"/>
                        <a14:foregroundMark x1="69887" y1="75237" x2="69887" y2="75237"/>
                        <a14:foregroundMark x1="64869" y1="73474" x2="64869" y2="73474"/>
                        <a14:foregroundMark x1="66182" y1="72863" x2="66182" y2="72863"/>
                        <a14:foregroundMark x1="61492" y1="76255" x2="61492" y2="76255"/>
                        <a14:foregroundMark x1="63274" y1="74830" x2="63274" y2="74830"/>
                        <a14:foregroundMark x1="59381" y1="77748" x2="59381" y2="77748"/>
                        <a14:foregroundMark x1="56379" y1="78358" x2="56379" y2="78358"/>
                        <a14:foregroundMark x1="54503" y1="77544" x2="54503" y2="77544"/>
                        <a14:foregroundMark x1="57692" y1="78290" x2="57692" y2="78290"/>
                        <a14:foregroundMark x1="55206" y1="78290" x2="55206" y2="78290"/>
                        <a14:foregroundMark x1="53283" y1="76526" x2="53283" y2="76526"/>
                        <a14:foregroundMark x1="57176" y1="53053" x2="57176" y2="53053"/>
                        <a14:foregroundMark x1="23546" y1="88060" x2="23546" y2="88060"/>
                        <a14:backgroundMark x1="86867" y1="56988" x2="86867" y2="56988"/>
                        <a14:backgroundMark x1="56285" y1="51493" x2="56285" y2="51493"/>
                        <a14:backgroundMark x1="57692" y1="52035" x2="57692" y2="52035"/>
                        <a14:backgroundMark x1="53987" y1="54342" x2="53987" y2="54342"/>
                        <a14:backgroundMark x1="2158" y1="2714" x2="2158" y2="2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665" y="3746308"/>
            <a:ext cx="4220435" cy="2917880"/>
          </a:xfrm>
          <a:prstGeom prst="rect">
            <a:avLst/>
          </a:prstGeom>
        </p:spPr>
      </p:pic>
      <p:pic>
        <p:nvPicPr>
          <p:cNvPr id="18" name="Picture 17" descr="A picture containing outdoor, man, vehicle, water&#10;&#10;Description automatically generated">
            <a:extLst>
              <a:ext uri="{FF2B5EF4-FFF2-40B4-BE49-F238E27FC236}">
                <a16:creationId xmlns:a16="http://schemas.microsoft.com/office/drawing/2014/main" id="{0EE3C826-E894-4A6F-9299-5BF34A5268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7" r="26891"/>
          <a:stretch/>
        </p:blipFill>
        <p:spPr>
          <a:xfrm>
            <a:off x="8985151" y="808489"/>
            <a:ext cx="2990949" cy="27816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Picture 18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CAA96CC1-C681-467A-9F86-0CEA3C3BF9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13" y="5803913"/>
            <a:ext cx="1054087" cy="1054087"/>
          </a:xfrm>
          <a:prstGeom prst="rect">
            <a:avLst/>
          </a:prstGeom>
        </p:spPr>
      </p:pic>
      <p:pic>
        <p:nvPicPr>
          <p:cNvPr id="20" name="Picture 19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4EC1E3AE-EE1D-4F5B-BE66-D722AA6EBD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690" y="5889982"/>
            <a:ext cx="1268076" cy="77420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E58AC53-6F4A-4E66-8561-E6257E4269A9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</p:spTree>
    <p:extLst>
      <p:ext uri="{BB962C8B-B14F-4D97-AF65-F5344CB8AC3E}">
        <p14:creationId xmlns:p14="http://schemas.microsoft.com/office/powerpoint/2010/main" val="1388741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756553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</a:t>
            </a:r>
            <a:r>
              <a:rPr lang="en-US" dirty="0"/>
              <a:t>Next Steps…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3DA553-60F5-4A71-B274-954D7135B316}"/>
              </a:ext>
            </a:extLst>
          </p:cNvPr>
          <p:cNvSpPr/>
          <p:nvPr/>
        </p:nvSpPr>
        <p:spPr>
          <a:xfrm>
            <a:off x="350692" y="1384873"/>
            <a:ext cx="5842990" cy="2754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Improved signal clarity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Improved post processing software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Testing range of oils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Autonomous operating system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Configure hardware for AUV and buoy deployment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Test in diverse environments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Test on the U.S. Coast Guard Cutter Healy</a:t>
            </a:r>
          </a:p>
        </p:txBody>
      </p:sp>
      <p:pic>
        <p:nvPicPr>
          <p:cNvPr id="4" name="Picture 3" descr="A group of people posing for a picture in the snow&#10;&#10;Description automatically generated">
            <a:extLst>
              <a:ext uri="{FF2B5EF4-FFF2-40B4-BE49-F238E27FC236}">
                <a16:creationId xmlns:a16="http://schemas.microsoft.com/office/drawing/2014/main" id="{407BA096-18FA-4E08-9155-B338621F6F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3" t="18060" r="31684" b="1986"/>
          <a:stretch/>
        </p:blipFill>
        <p:spPr>
          <a:xfrm>
            <a:off x="6450496" y="578991"/>
            <a:ext cx="4845030" cy="49066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B41CCDC-2412-43C2-BD9B-2CE04EA16850}"/>
              </a:ext>
            </a:extLst>
          </p:cNvPr>
          <p:cNvSpPr txBox="1"/>
          <p:nvPr/>
        </p:nvSpPr>
        <p:spPr>
          <a:xfrm>
            <a:off x="6341316" y="5485684"/>
            <a:ext cx="57446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>
                    <a:lumMod val="25000"/>
                    <a:lumOff val="75000"/>
                  </a:schemeClr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Project team at CRREL during baseline testing.</a:t>
            </a:r>
          </a:p>
          <a:p>
            <a:r>
              <a:rPr lang="en-US" dirty="0"/>
              <a:t>From L to R: Karin Messenger (USCG), Scott Socolofsky (TA&amp;M), Dana </a:t>
            </a:r>
            <a:r>
              <a:rPr lang="en-US" dirty="0" err="1"/>
              <a:t>Tulis</a:t>
            </a:r>
            <a:r>
              <a:rPr lang="en-US" dirty="0"/>
              <a:t> (USCG), Alexander Balsley (USCG R&amp;D), Kari Walker (Marine IP), Nathan Lamie (CRREL)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AEB015-C03A-46AA-89EC-D7DB20D782F5}"/>
              </a:ext>
            </a:extLst>
          </p:cNvPr>
          <p:cNvSpPr/>
          <p:nvPr/>
        </p:nvSpPr>
        <p:spPr>
          <a:xfrm>
            <a:off x="837094" y="44890"/>
            <a:ext cx="3005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21 April 2022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966710F-5820-4404-9A99-83FD4965D6B2}"/>
              </a:ext>
            </a:extLst>
          </p:cNvPr>
          <p:cNvSpPr txBox="1">
            <a:spLocks/>
          </p:cNvSpPr>
          <p:nvPr/>
        </p:nvSpPr>
        <p:spPr>
          <a:xfrm>
            <a:off x="2214128" y="4558225"/>
            <a:ext cx="5231486" cy="7565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altLang="en-US" dirty="0">
                <a:solidFill>
                  <a:srgbClr val="00B0F0"/>
                </a:solidFill>
              </a:rPr>
              <a:t>Questions?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507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16073</TotalTime>
  <Words>1500</Words>
  <Application>Microsoft Office PowerPoint</Application>
  <PresentationFormat>Widescreen</PresentationFormat>
  <Paragraphs>194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Franklin Gothic Book</vt:lpstr>
      <vt:lpstr>Noto Sans Symbols</vt:lpstr>
      <vt:lpstr>Office Theme</vt:lpstr>
      <vt:lpstr>ADAC Annual Meeting Marine IP - Detection and Mapping of Oil Under Ice: A Ruggedized Field Kit</vt:lpstr>
      <vt:lpstr>ADAC Project: Marine Induced Polarization Methods for the Detection and Mapping of Oil in an Arctic Marine Oil Spill – Ruggedized Field Kit Production and Testing</vt:lpstr>
      <vt:lpstr>Marine IP: Project Description and Baseline</vt:lpstr>
      <vt:lpstr>Marine IP: Method</vt:lpstr>
      <vt:lpstr>Marine IP: Method</vt:lpstr>
      <vt:lpstr>Marine IP: Method</vt:lpstr>
      <vt:lpstr>Marine IP: Progress on Research Objectives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Outcomes/Outputs</vt:lpstr>
      <vt:lpstr>Marine IP: Student Contributions</vt:lpstr>
      <vt:lpstr>Marine IP: Update on Transition and TRL</vt:lpstr>
      <vt:lpstr>Marine IP: Next Steps…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Kari Walker</cp:lastModifiedBy>
  <cp:revision>282</cp:revision>
  <cp:lastPrinted>2018-08-30T21:44:35Z</cp:lastPrinted>
  <dcterms:created xsi:type="dcterms:W3CDTF">2018-01-03T22:04:18Z</dcterms:created>
  <dcterms:modified xsi:type="dcterms:W3CDTF">2022-04-20T20:58:07Z</dcterms:modified>
</cp:coreProperties>
</file>